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2"/>
  </p:notesMasterIdLst>
  <p:sldIdLst>
    <p:sldId id="289" r:id="rId2"/>
    <p:sldId id="449" r:id="rId3"/>
    <p:sldId id="446" r:id="rId4"/>
    <p:sldId id="379" r:id="rId5"/>
    <p:sldId id="380" r:id="rId6"/>
    <p:sldId id="381" r:id="rId7"/>
    <p:sldId id="382" r:id="rId8"/>
    <p:sldId id="383" r:id="rId9"/>
    <p:sldId id="384" r:id="rId10"/>
    <p:sldId id="492" r:id="rId11"/>
    <p:sldId id="493" r:id="rId12"/>
    <p:sldId id="394" r:id="rId13"/>
    <p:sldId id="376" r:id="rId14"/>
    <p:sldId id="256" r:id="rId15"/>
    <p:sldId id="385" r:id="rId16"/>
    <p:sldId id="417" r:id="rId17"/>
    <p:sldId id="377" r:id="rId18"/>
    <p:sldId id="326" r:id="rId19"/>
    <p:sldId id="395" r:id="rId20"/>
    <p:sldId id="494" r:id="rId21"/>
    <p:sldId id="378" r:id="rId22"/>
    <p:sldId id="455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419" r:id="rId47"/>
    <p:sldId id="426" r:id="rId48"/>
    <p:sldId id="450" r:id="rId49"/>
    <p:sldId id="418" r:id="rId50"/>
    <p:sldId id="420" r:id="rId51"/>
    <p:sldId id="451" r:id="rId52"/>
    <p:sldId id="427" r:id="rId53"/>
    <p:sldId id="421" r:id="rId54"/>
    <p:sldId id="467" r:id="rId55"/>
    <p:sldId id="428" r:id="rId56"/>
    <p:sldId id="422" r:id="rId57"/>
    <p:sldId id="429" r:id="rId58"/>
    <p:sldId id="423" r:id="rId59"/>
    <p:sldId id="430" r:id="rId60"/>
    <p:sldId id="424" r:id="rId61"/>
    <p:sldId id="431" r:id="rId62"/>
    <p:sldId id="425" r:id="rId63"/>
    <p:sldId id="432" r:id="rId64"/>
    <p:sldId id="318" r:id="rId65"/>
    <p:sldId id="391" r:id="rId66"/>
    <p:sldId id="456" r:id="rId67"/>
    <p:sldId id="320" r:id="rId68"/>
    <p:sldId id="321" r:id="rId69"/>
    <p:sldId id="386" r:id="rId70"/>
    <p:sldId id="396" r:id="rId71"/>
    <p:sldId id="495" r:id="rId72"/>
    <p:sldId id="496" r:id="rId73"/>
    <p:sldId id="497" r:id="rId74"/>
    <p:sldId id="397" r:id="rId75"/>
    <p:sldId id="398" r:id="rId76"/>
    <p:sldId id="399" r:id="rId77"/>
    <p:sldId id="400" r:id="rId78"/>
    <p:sldId id="401" r:id="rId79"/>
    <p:sldId id="402" r:id="rId80"/>
    <p:sldId id="403" r:id="rId81"/>
    <p:sldId id="404" r:id="rId82"/>
    <p:sldId id="405" r:id="rId83"/>
    <p:sldId id="393" r:id="rId84"/>
    <p:sldId id="406" r:id="rId85"/>
    <p:sldId id="407" r:id="rId86"/>
    <p:sldId id="498" r:id="rId87"/>
    <p:sldId id="488" r:id="rId88"/>
    <p:sldId id="322" r:id="rId89"/>
    <p:sldId id="388" r:id="rId90"/>
    <p:sldId id="457" r:id="rId91"/>
    <p:sldId id="447" r:id="rId92"/>
    <p:sldId id="499" r:id="rId93"/>
    <p:sldId id="412" r:id="rId94"/>
    <p:sldId id="411" r:id="rId95"/>
    <p:sldId id="413" r:id="rId96"/>
    <p:sldId id="414" r:id="rId97"/>
    <p:sldId id="415" r:id="rId98"/>
    <p:sldId id="336" r:id="rId99"/>
    <p:sldId id="468" r:id="rId100"/>
    <p:sldId id="458" r:id="rId101"/>
    <p:sldId id="350" r:id="rId102"/>
    <p:sldId id="337" r:id="rId103"/>
    <p:sldId id="330" r:id="rId104"/>
    <p:sldId id="352" r:id="rId105"/>
    <p:sldId id="353" r:id="rId106"/>
    <p:sldId id="354" r:id="rId107"/>
    <p:sldId id="355" r:id="rId108"/>
    <p:sldId id="356" r:id="rId109"/>
    <p:sldId id="357" r:id="rId110"/>
    <p:sldId id="359" r:id="rId111"/>
    <p:sldId id="358" r:id="rId112"/>
    <p:sldId id="351" r:id="rId113"/>
    <p:sldId id="470" r:id="rId114"/>
    <p:sldId id="469" r:id="rId115"/>
    <p:sldId id="463" r:id="rId116"/>
    <p:sldId id="360" r:id="rId117"/>
    <p:sldId id="361" r:id="rId118"/>
    <p:sldId id="471" r:id="rId119"/>
    <p:sldId id="459" r:id="rId120"/>
    <p:sldId id="362" r:id="rId121"/>
    <p:sldId id="473" r:id="rId122"/>
    <p:sldId id="472" r:id="rId123"/>
    <p:sldId id="363" r:id="rId124"/>
    <p:sldId id="474" r:id="rId125"/>
    <p:sldId id="460" r:id="rId126"/>
    <p:sldId id="461" r:id="rId127"/>
    <p:sldId id="445" r:id="rId128"/>
    <p:sldId id="341" r:id="rId129"/>
    <p:sldId id="342" r:id="rId130"/>
    <p:sldId id="343" r:id="rId131"/>
    <p:sldId id="486" r:id="rId132"/>
    <p:sldId id="487" r:id="rId133"/>
    <p:sldId id="480" r:id="rId134"/>
    <p:sldId id="481" r:id="rId135"/>
    <p:sldId id="482" r:id="rId136"/>
    <p:sldId id="483" r:id="rId137"/>
    <p:sldId id="484" r:id="rId138"/>
    <p:sldId id="485" r:id="rId139"/>
    <p:sldId id="344" r:id="rId140"/>
    <p:sldId id="477" r:id="rId141"/>
    <p:sldId id="464" r:id="rId142"/>
    <p:sldId id="476" r:id="rId143"/>
    <p:sldId id="366" r:id="rId144"/>
    <p:sldId id="367" r:id="rId145"/>
    <p:sldId id="478" r:id="rId146"/>
    <p:sldId id="465" r:id="rId147"/>
    <p:sldId id="479" r:id="rId148"/>
    <p:sldId id="489" r:id="rId149"/>
    <p:sldId id="490" r:id="rId150"/>
    <p:sldId id="491" r:id="rId1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32" autoAdjust="0"/>
    <p:restoredTop sz="94660"/>
  </p:normalViewPr>
  <p:slideViewPr>
    <p:cSldViewPr snapToGrid="0">
      <p:cViewPr>
        <p:scale>
          <a:sx n="94" d="100"/>
          <a:sy n="94" d="100"/>
        </p:scale>
        <p:origin x="-464" y="-80"/>
      </p:cViewPr>
      <p:guideLst>
        <p:guide orient="horz" pos="2209"/>
        <p:guide pos="42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printerSettings" Target="printerSettings/printerSettings1.bin"/><Relationship Id="rId154" Type="http://schemas.openxmlformats.org/officeDocument/2006/relationships/presProps" Target="presProps.xml"/><Relationship Id="rId155" Type="http://schemas.openxmlformats.org/officeDocument/2006/relationships/viewProps" Target="viewProps.xml"/><Relationship Id="rId156" Type="http://schemas.openxmlformats.org/officeDocument/2006/relationships/theme" Target="theme/theme1.xml"/><Relationship Id="rId15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4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4.emf"/><Relationship Id="rId1" Type="http://schemas.openxmlformats.org/officeDocument/2006/relationships/image" Target="../media/image5.emf"/><Relationship Id="rId2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image" Target="../media/image5.emf"/><Relationship Id="rId2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image" Target="../media/image5.emf"/><Relationship Id="rId2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D5AD1-B06B-FA44-954F-FA1FC81262D8}" type="datetimeFigureOut">
              <a:rPr lang="en-US" smtClean="0"/>
              <a:t>2/23/16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3F7DB-94AF-3941-B290-7F4F4F091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5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3F7DB-94AF-3941-B290-7F4F4F091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7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0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6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8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0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6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90B45-6845-CD49-9065-5B11FED223B1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ADF63-B975-6E49-819A-4DFAE77A5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79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5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1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hpc.ices.utexas.edu" TargetMode="External"/><Relationship Id="rId3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1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utexas.edu/users/rvdg/papers/pbmd.p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edx.com" TargetMode="External"/><Relationship Id="rId3" Type="http://schemas.openxmlformats.org/officeDocument/2006/relationships/hyperlink" Target="ulaff.net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9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3" Type="http://schemas.openxmlformats.org/officeDocument/2006/relationships/image" Target="../media/image29.emf"/><Relationship Id="rId14" Type="http://schemas.openxmlformats.org/officeDocument/2006/relationships/image" Target="../media/image30.emf"/><Relationship Id="rId15" Type="http://schemas.openxmlformats.org/officeDocument/2006/relationships/image" Target="../media/image31.emf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utexas.box.com/s/4rg5oshfviqwed0zhufbny5gi28ikxfm" TargetMode="External"/><Relationship Id="rId4" Type="http://schemas.openxmlformats.org/officeDocument/2006/relationships/hyperlink" Target="http://www.lulu.com/shop/enrique-s-quintana-ort%C3%AD/the-science-of-programming-matrix-computations/ebook/product-17418498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texas.box.com/s/5pfu4tg7hpbj6m0ytffff8ygsp6paeo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24532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Intelligent Design of </a:t>
            </a:r>
            <a:br>
              <a:rPr lang="en-US" dirty="0" smtClean="0"/>
            </a:br>
            <a:r>
              <a:rPr lang="en-US" dirty="0" smtClean="0"/>
              <a:t>Scientific Software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420906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Robert van de Geijn</a:t>
            </a:r>
          </a:p>
          <a:p>
            <a:r>
              <a:rPr lang="en-US" sz="2200" dirty="0" smtClean="0"/>
              <a:t>Institute for Computational Engineering and Science</a:t>
            </a:r>
          </a:p>
          <a:p>
            <a:r>
              <a:rPr lang="en-US" sz="2200" dirty="0" smtClean="0"/>
              <a:t>Department of Computer Science</a:t>
            </a:r>
            <a:endParaRPr lang="en-US" sz="2200" dirty="0"/>
          </a:p>
        </p:txBody>
      </p:sp>
      <p:pic>
        <p:nvPicPr>
          <p:cNvPr id="2" name="Picture 1" descr="SHPC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29" y="0"/>
            <a:ext cx="9177429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State-of-the-Art in 1980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LINPACK: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dchdc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a,lda,p,work,jpvt,job,info</a:t>
            </a:r>
            <a:r>
              <a:rPr lang="en-US" b="1" dirty="0">
                <a:latin typeface="Courier New"/>
                <a:cs typeface="Courier New"/>
              </a:rPr>
              <a:t>)</a:t>
            </a:r>
            <a:endParaRPr lang="en-US" b="1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MATLAB: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L = </a:t>
            </a:r>
            <a:r>
              <a:rPr lang="en-US" b="1" dirty="0" err="1" smtClean="0">
                <a:latin typeface="Courier New"/>
                <a:cs typeface="Courier New"/>
              </a:rPr>
              <a:t>chol</a:t>
            </a:r>
            <a:r>
              <a:rPr lang="en-US" b="1" dirty="0" smtClean="0">
                <a:latin typeface="Courier New"/>
                <a:cs typeface="Courier New"/>
              </a:rPr>
              <a:t>( A )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/>
              <a:t>J. J. </a:t>
            </a:r>
            <a:r>
              <a:rPr lang="en-US" sz="2800" dirty="0" err="1"/>
              <a:t>Dongarra</a:t>
            </a:r>
            <a:r>
              <a:rPr lang="en-US" sz="2800" dirty="0"/>
              <a:t>, C. B. </a:t>
            </a:r>
            <a:r>
              <a:rPr lang="en-US" sz="2800" dirty="0" err="1"/>
              <a:t>Moler</a:t>
            </a:r>
            <a:r>
              <a:rPr lang="en-US" sz="2800" dirty="0"/>
              <a:t>, J. R. Bunch, and G. W. </a:t>
            </a:r>
            <a:r>
              <a:rPr lang="en-US" sz="2800" dirty="0" smtClean="0"/>
              <a:t>Stewart. LINPACK </a:t>
            </a:r>
            <a:r>
              <a:rPr lang="en-US" sz="2800" dirty="0"/>
              <a:t>Users' </a:t>
            </a:r>
            <a:r>
              <a:rPr lang="en-US" sz="2800" dirty="0" smtClean="0"/>
              <a:t>Guide, 1979.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Cleve </a:t>
            </a:r>
            <a:r>
              <a:rPr lang="en-US" sz="2800" dirty="0" err="1" smtClean="0"/>
              <a:t>Moler</a:t>
            </a:r>
            <a:r>
              <a:rPr lang="en-US" sz="2800" dirty="0" smtClean="0"/>
              <a:t>. MATLAB-an interactive matrix laboratory.  1980.</a:t>
            </a:r>
            <a:endParaRPr lang="en-US" sz="28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3426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Notation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APIs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libflame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Full LAPACK functionality</a:t>
            </a:r>
          </a:p>
          <a:p>
            <a:r>
              <a:rPr lang="en-US" dirty="0" smtClean="0"/>
              <a:t>Elemental</a:t>
            </a:r>
          </a:p>
          <a:p>
            <a:r>
              <a:rPr lang="en-US" dirty="0" smtClean="0"/>
              <a:t>BLIS</a:t>
            </a:r>
            <a:endParaRPr lang="en-US" dirty="0" smtClean="0"/>
          </a:p>
          <a:p>
            <a:r>
              <a:rPr lang="en-US" dirty="0" err="1" smtClean="0"/>
              <a:t>DxT</a:t>
            </a:r>
            <a:r>
              <a:rPr lang="en-US" dirty="0" smtClean="0"/>
              <a:t>/</a:t>
            </a:r>
            <a:r>
              <a:rPr lang="en-US" dirty="0" err="1" smtClean="0"/>
              <a:t>DxTer</a:t>
            </a:r>
            <a:endParaRPr lang="en-US" dirty="0" smtClean="0"/>
          </a:p>
          <a:p>
            <a:r>
              <a:rPr lang="en-US" dirty="0" smtClean="0"/>
              <a:t>Lessons/Conclusion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5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libflame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561901"/>
            <a:ext cx="4040188" cy="4564261"/>
          </a:xfrm>
        </p:spPr>
        <p:txBody>
          <a:bodyPr>
            <a:noAutofit/>
          </a:bodyPr>
          <a:lstStyle/>
          <a:p>
            <a:r>
              <a:rPr lang="en-US" dirty="0" smtClean="0"/>
              <a:t>Reimplementation of important parts of LAPACK</a:t>
            </a:r>
          </a:p>
          <a:p>
            <a:r>
              <a:rPr lang="en-US" dirty="0" smtClean="0"/>
              <a:t>Families of algorithms for key operations</a:t>
            </a:r>
          </a:p>
          <a:p>
            <a:r>
              <a:rPr lang="en-US" dirty="0" smtClean="0"/>
              <a:t>Improvements to important algorithms</a:t>
            </a:r>
          </a:p>
          <a:p>
            <a:pPr lvl="1"/>
            <a:r>
              <a:rPr lang="en-US" dirty="0" smtClean="0"/>
              <a:t>Reduction to condensed form</a:t>
            </a:r>
          </a:p>
          <a:p>
            <a:pPr lvl="1"/>
            <a:r>
              <a:rPr lang="en-US" dirty="0" smtClean="0"/>
              <a:t>Symmetric QR algorithm for computing the Spectral Decomposition and SVD</a:t>
            </a:r>
          </a:p>
          <a:p>
            <a:r>
              <a:rPr lang="en-US" dirty="0" smtClean="0"/>
              <a:t>Alternative (object based) interface</a:t>
            </a:r>
          </a:p>
          <a:p>
            <a:r>
              <a:rPr lang="en-US" dirty="0" smtClean="0"/>
              <a:t>Comprehensive users’ guide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86970"/>
            <a:ext cx="3263285" cy="42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1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Field </a:t>
            </a:r>
            <a:r>
              <a:rPr lang="en-US" dirty="0"/>
              <a:t>G. Van </a:t>
            </a:r>
            <a:r>
              <a:rPr lang="en-US" dirty="0" smtClean="0"/>
              <a:t>Zee. </a:t>
            </a:r>
            <a:r>
              <a:rPr lang="en-US" dirty="0" err="1" smtClean="0"/>
              <a:t>libflame</a:t>
            </a:r>
            <a:r>
              <a:rPr lang="en-US" dirty="0"/>
              <a:t>: The Complete </a:t>
            </a:r>
            <a:r>
              <a:rPr lang="en-US" dirty="0" smtClean="0"/>
              <a:t>Reference. </a:t>
            </a:r>
            <a:r>
              <a:rPr lang="en-US" dirty="0" err="1" smtClean="0"/>
              <a:t>www.lulu.com</a:t>
            </a:r>
            <a:r>
              <a:rPr lang="en-US" dirty="0" smtClean="0"/>
              <a:t>, </a:t>
            </a:r>
            <a:r>
              <a:rPr lang="en-US" dirty="0"/>
              <a:t>2009 </a:t>
            </a:r>
            <a:endParaRPr lang="en-US" dirty="0" smtClean="0"/>
          </a:p>
          <a:p>
            <a:r>
              <a:rPr lang="en-US" dirty="0"/>
              <a:t>Field G. Van Zee, Ernie Chan, Robert A. van de Geijn, Enrique S. Quintana-</a:t>
            </a:r>
            <a:r>
              <a:rPr lang="en-US" dirty="0" err="1"/>
              <a:t>Orti</a:t>
            </a:r>
            <a:r>
              <a:rPr lang="en-US" dirty="0"/>
              <a:t>, Gregorio Quintana-</a:t>
            </a:r>
            <a:r>
              <a:rPr lang="en-US" dirty="0" err="1" smtClean="0"/>
              <a:t>Orti</a:t>
            </a:r>
            <a:r>
              <a:rPr lang="en-US" dirty="0" smtClean="0"/>
              <a:t>. The </a:t>
            </a:r>
            <a:r>
              <a:rPr lang="en-US" dirty="0" err="1" smtClean="0"/>
              <a:t>libflame</a:t>
            </a:r>
            <a:r>
              <a:rPr lang="en-US" dirty="0" smtClean="0"/>
              <a:t> Library for Dense Matrix Computations.  IEEE </a:t>
            </a:r>
            <a:r>
              <a:rPr lang="en-US" dirty="0" err="1" smtClean="0"/>
              <a:t>CiSE</a:t>
            </a:r>
            <a:r>
              <a:rPr lang="en-US" dirty="0" smtClean="0"/>
              <a:t>, </a:t>
            </a:r>
            <a:r>
              <a:rPr lang="en-US" dirty="0"/>
              <a:t>Vol. 11, No 6, </a:t>
            </a:r>
            <a:r>
              <a:rPr lang="en-US" dirty="0" smtClean="0"/>
              <a:t>2009 </a:t>
            </a:r>
          </a:p>
          <a:p>
            <a:r>
              <a:rPr lang="en-US" dirty="0"/>
              <a:t>Field G. Van Zee, Robert A. van de Geijn, Gregorio Quintana-</a:t>
            </a:r>
            <a:r>
              <a:rPr lang="en-US" dirty="0" err="1"/>
              <a:t>Ortí</a:t>
            </a:r>
            <a:r>
              <a:rPr lang="en-US" dirty="0"/>
              <a:t>, G. Joseph </a:t>
            </a:r>
            <a:r>
              <a:rPr lang="en-US" dirty="0" err="1" smtClean="0"/>
              <a:t>Elizondo</a:t>
            </a:r>
            <a:r>
              <a:rPr lang="en-US" dirty="0" smtClean="0"/>
              <a:t>.  Families </a:t>
            </a:r>
            <a:r>
              <a:rPr lang="en-US" dirty="0"/>
              <a:t>of Algorithms for Reducing a Matrix to Condensed </a:t>
            </a:r>
            <a:r>
              <a:rPr lang="en-US" dirty="0" smtClean="0"/>
              <a:t>Form. ACM </a:t>
            </a:r>
            <a:r>
              <a:rPr lang="en-US" dirty="0"/>
              <a:t>Transactions on Mathematical Software (TOMS), </a:t>
            </a:r>
            <a:r>
              <a:rPr lang="en-US" dirty="0" smtClean="0"/>
              <a:t>2012</a:t>
            </a:r>
          </a:p>
          <a:p>
            <a:r>
              <a:rPr lang="en-US" dirty="0"/>
              <a:t>Field G. Van Zee, Robert A. van de Geijn, Gregorio Quintana-</a:t>
            </a:r>
            <a:r>
              <a:rPr lang="en-US" dirty="0" err="1"/>
              <a:t>Ortí</a:t>
            </a:r>
            <a:r>
              <a:rPr lang="en-US" dirty="0"/>
              <a:t>. </a:t>
            </a:r>
            <a:r>
              <a:rPr lang="en-US" dirty="0" smtClean="0"/>
              <a:t>Restructuring </a:t>
            </a:r>
            <a:r>
              <a:rPr lang="en-US" dirty="0"/>
              <a:t>the Tridiagonal and Bidiagonal QR Algorithms for </a:t>
            </a:r>
            <a:r>
              <a:rPr lang="en-US" dirty="0" smtClean="0"/>
              <a:t>Performance. ACM </a:t>
            </a:r>
            <a:r>
              <a:rPr lang="en-US" dirty="0"/>
              <a:t>Transactions on Mathematical Software (TOMS), 2014</a:t>
            </a:r>
          </a:p>
          <a:p>
            <a:endParaRPr lang="en-US" dirty="0"/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1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 the Language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FLAME</a:t>
            </a:r>
          </a:p>
          <a:p>
            <a:pPr lvl="1"/>
            <a:r>
              <a:rPr lang="en-US" sz="3200" dirty="0" smtClean="0"/>
              <a:t>Notation</a:t>
            </a:r>
          </a:p>
          <a:p>
            <a:pPr lvl="1"/>
            <a:r>
              <a:rPr lang="en-US" sz="3200" dirty="0" smtClean="0"/>
              <a:t>Methodology</a:t>
            </a:r>
          </a:p>
          <a:p>
            <a:pPr lvl="1"/>
            <a:r>
              <a:rPr lang="en-US" sz="3200" dirty="0" smtClean="0"/>
              <a:t>APIs</a:t>
            </a:r>
          </a:p>
          <a:p>
            <a:pPr lvl="2"/>
            <a:r>
              <a:rPr lang="en-US" sz="2800" dirty="0" smtClean="0"/>
              <a:t>FLAMEC</a:t>
            </a:r>
          </a:p>
          <a:p>
            <a:pPr lvl="2"/>
            <a:r>
              <a:rPr lang="en-US" sz="2800" dirty="0" err="1" smtClean="0"/>
              <a:t>FLAME@lab</a:t>
            </a:r>
            <a:endParaRPr lang="en-US" sz="2800" dirty="0" smtClean="0"/>
          </a:p>
          <a:p>
            <a:pPr lvl="2"/>
            <a:r>
              <a:rPr lang="en-US" sz="2800" dirty="0" err="1" smtClean="0"/>
              <a:t>FLAMEPy</a:t>
            </a:r>
            <a:endParaRPr lang="en-US" sz="2800" dirty="0" smtClean="0"/>
          </a:p>
          <a:p>
            <a:pPr lvl="2"/>
            <a:r>
              <a:rPr lang="en-US" sz="2800" dirty="0" err="1" smtClean="0"/>
              <a:t>FLaTeX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err="1"/>
              <a:t>libflame</a:t>
            </a:r>
            <a:endParaRPr lang="en-US" sz="3600" dirty="0"/>
          </a:p>
          <a:p>
            <a:r>
              <a:rPr lang="en-US" sz="4000" dirty="0" err="1">
                <a:solidFill>
                  <a:srgbClr val="FF0000"/>
                </a:solidFill>
              </a:rPr>
              <a:t>SuperMatrix</a:t>
            </a:r>
            <a:endParaRPr lang="en-US" sz="4000" dirty="0">
              <a:solidFill>
                <a:srgbClr val="FF0000"/>
              </a:solidFill>
            </a:endParaRPr>
          </a:p>
          <a:p>
            <a:r>
              <a:rPr lang="en-US" sz="3600" dirty="0"/>
              <a:t>FLAPACK</a:t>
            </a:r>
          </a:p>
          <a:p>
            <a:r>
              <a:rPr lang="en-US" sz="3600" dirty="0" smtClean="0"/>
              <a:t>Elemental</a:t>
            </a:r>
          </a:p>
          <a:p>
            <a:r>
              <a:rPr lang="en-US" sz="3600" dirty="0" smtClean="0"/>
              <a:t>BLIS</a:t>
            </a:r>
          </a:p>
          <a:p>
            <a:r>
              <a:rPr lang="en-US" sz="3600" dirty="0" smtClean="0"/>
              <a:t>LAC/LAP</a:t>
            </a:r>
            <a:endParaRPr lang="en-US" sz="3600" dirty="0"/>
          </a:p>
          <a:p>
            <a:r>
              <a:rPr lang="en-US" sz="3600" dirty="0" err="1" smtClean="0"/>
              <a:t>DxT</a:t>
            </a:r>
            <a:endParaRPr lang="en-US" sz="3600" dirty="0" smtClean="0"/>
          </a:p>
          <a:p>
            <a:r>
              <a:rPr lang="en-US" sz="3600" dirty="0"/>
              <a:t>LAFF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33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6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7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8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5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0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2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7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State-of-the-Art in 1990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LAPACK:</a:t>
            </a: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d</a:t>
            </a:r>
            <a:r>
              <a:rPr lang="en-US" b="1" dirty="0" err="1" smtClean="0">
                <a:latin typeface="Courier New"/>
                <a:cs typeface="Courier New"/>
              </a:rPr>
              <a:t>potrf</a:t>
            </a:r>
            <a:r>
              <a:rPr lang="en-US" b="1" dirty="0" smtClean="0">
                <a:latin typeface="Courier New"/>
                <a:cs typeface="Courier New"/>
              </a:rPr>
              <a:t>( UPLO, N, A, LDA, INFO )</a:t>
            </a:r>
          </a:p>
          <a:p>
            <a:pPr marL="0" indent="0">
              <a:buNone/>
            </a:pP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400" dirty="0" smtClean="0"/>
              <a:t>Anderson et al.  LAPACK: A portable linear algebra library for high-performance computers.  Supercomputing 1990.</a:t>
            </a:r>
          </a:p>
        </p:txBody>
      </p:sp>
    </p:spTree>
    <p:extLst>
      <p:ext uri="{BB962C8B-B14F-4D97-AF65-F5344CB8AC3E}">
        <p14:creationId xmlns:p14="http://schemas.microsoft.com/office/powerpoint/2010/main" val="322831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1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62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Publications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5600" dirty="0" err="1"/>
              <a:t>Tze</a:t>
            </a:r>
            <a:r>
              <a:rPr lang="en-US" sz="5600" dirty="0"/>
              <a:t> </a:t>
            </a:r>
            <a:r>
              <a:rPr lang="en-US" sz="5600" dirty="0" err="1"/>
              <a:t>Meng</a:t>
            </a:r>
            <a:r>
              <a:rPr lang="en-US" sz="5600" dirty="0"/>
              <a:t> Low and Robert van de Geijn</a:t>
            </a:r>
            <a:r>
              <a:rPr lang="en-US" sz="5600" dirty="0" smtClean="0"/>
              <a:t>.</a:t>
            </a:r>
            <a:r>
              <a:rPr lang="en-US" sz="5600" dirty="0"/>
              <a:t> </a:t>
            </a:r>
            <a:r>
              <a:rPr lang="en-US" sz="5600" dirty="0" smtClean="0"/>
              <a:t> </a:t>
            </a:r>
            <a:r>
              <a:rPr lang="en-US" sz="5600" dirty="0"/>
              <a:t>An API for Manipulating Matrices Stored by </a:t>
            </a:r>
            <a:r>
              <a:rPr lang="en-US" sz="5600" dirty="0" smtClean="0"/>
              <a:t>Blocks.  FLAME </a:t>
            </a:r>
            <a:r>
              <a:rPr lang="en-US" sz="5600" dirty="0"/>
              <a:t>Working Note #12</a:t>
            </a:r>
            <a:r>
              <a:rPr lang="en-US" sz="5600" dirty="0" smtClean="0"/>
              <a:t>. 2004</a:t>
            </a:r>
          </a:p>
          <a:p>
            <a:r>
              <a:rPr lang="en-US" sz="5600" dirty="0" smtClean="0"/>
              <a:t>F</a:t>
            </a:r>
            <a:r>
              <a:rPr lang="en-US" sz="5600" dirty="0"/>
              <a:t>. D. </a:t>
            </a:r>
            <a:r>
              <a:rPr lang="en-US" sz="5600" dirty="0" err="1"/>
              <a:t>Igual</a:t>
            </a:r>
            <a:r>
              <a:rPr lang="en-US" sz="5600" dirty="0"/>
              <a:t>, E. Chan, E. S. Quintana-</a:t>
            </a:r>
            <a:r>
              <a:rPr lang="en-US" sz="5600" dirty="0" err="1"/>
              <a:t>Ortí</a:t>
            </a:r>
            <a:r>
              <a:rPr lang="en-US" sz="5600" dirty="0"/>
              <a:t>, G. Quintana-</a:t>
            </a:r>
            <a:r>
              <a:rPr lang="en-US" sz="5600" dirty="0" err="1"/>
              <a:t>Ortí</a:t>
            </a:r>
            <a:r>
              <a:rPr lang="en-US" sz="5600" dirty="0"/>
              <a:t>, R. A. van de Geijn, and F. G. Van Zee. The FLAME approach: From dense linear algebra algorithms to high-performance multi-accelerator implementations. JPDC.  2012</a:t>
            </a:r>
            <a:r>
              <a:rPr lang="en-US" sz="5600" dirty="0" smtClean="0"/>
              <a:t>.</a:t>
            </a:r>
            <a:endParaRPr lang="en-US" sz="5600" dirty="0"/>
          </a:p>
          <a:p>
            <a:r>
              <a:rPr lang="en-US" sz="5600" dirty="0"/>
              <a:t>F. G. Van Zee, E. Chan, E. S. Quintana-</a:t>
            </a:r>
            <a:r>
              <a:rPr lang="en-US" sz="5600" dirty="0" err="1"/>
              <a:t>Ortí</a:t>
            </a:r>
            <a:r>
              <a:rPr lang="en-US" sz="5600" dirty="0"/>
              <a:t>, G. Quintana-</a:t>
            </a:r>
            <a:r>
              <a:rPr lang="en-US" sz="5600" dirty="0" err="1"/>
              <a:t>Ortí</a:t>
            </a:r>
            <a:r>
              <a:rPr lang="en-US" sz="5600" dirty="0"/>
              <a:t>, and R. A. van de Geijn. Introducing: The </a:t>
            </a:r>
            <a:r>
              <a:rPr lang="en-US" sz="5600" dirty="0" err="1"/>
              <a:t>libflame</a:t>
            </a:r>
            <a:r>
              <a:rPr lang="en-US" sz="5600" dirty="0"/>
              <a:t> library for dense matrix computations. IEEE </a:t>
            </a:r>
            <a:r>
              <a:rPr lang="en-US" sz="5600" dirty="0" err="1"/>
              <a:t>CiSE</a:t>
            </a:r>
            <a:r>
              <a:rPr lang="en-US" sz="5600" dirty="0"/>
              <a:t>, 2009</a:t>
            </a:r>
            <a:r>
              <a:rPr lang="en-US" sz="5600" dirty="0" smtClean="0"/>
              <a:t>.</a:t>
            </a:r>
            <a:endParaRPr lang="en-US" sz="5600" dirty="0"/>
          </a:p>
          <a:p>
            <a:r>
              <a:rPr lang="en-US" sz="5600" dirty="0"/>
              <a:t>E. S. Quintana-</a:t>
            </a:r>
            <a:r>
              <a:rPr lang="en-US" sz="5600" dirty="0" err="1"/>
              <a:t>Ortí</a:t>
            </a:r>
            <a:r>
              <a:rPr lang="en-US" sz="5600" dirty="0"/>
              <a:t>, G. Quintana-</a:t>
            </a:r>
            <a:r>
              <a:rPr lang="en-US" sz="5600" dirty="0" err="1"/>
              <a:t>Ortí</a:t>
            </a:r>
            <a:r>
              <a:rPr lang="en-US" sz="5600" dirty="0"/>
              <a:t>, R. A. van de Geijn, F. G. Van Zee, and E. Chan. Programming matrix algorithms-by-blocks for thread-level parallelism. ACM Transactions on Mathematical Software, 36(3):14:1-14:26, July 2009</a:t>
            </a:r>
            <a:r>
              <a:rPr lang="en-US" sz="5600" dirty="0" smtClean="0"/>
              <a:t>.</a:t>
            </a:r>
            <a:endParaRPr lang="en-US" sz="5600" dirty="0"/>
          </a:p>
          <a:p>
            <a:r>
              <a:rPr lang="en-US" sz="5600" dirty="0"/>
              <a:t>E. Chan, A. Chapman, and R. van de Geijn. Managing the complexity of </a:t>
            </a:r>
            <a:r>
              <a:rPr lang="en-US" sz="5600" dirty="0" err="1"/>
              <a:t>lookahead</a:t>
            </a:r>
            <a:r>
              <a:rPr lang="en-US" sz="5600" dirty="0"/>
              <a:t> for LU factorization with pivoting. SPAA'10.  2010.Greece, June 13-15, 2010</a:t>
            </a:r>
            <a:r>
              <a:rPr lang="en-US" sz="5600" dirty="0" smtClean="0"/>
              <a:t>.</a:t>
            </a:r>
            <a:endParaRPr lang="en-US" sz="5600" dirty="0"/>
          </a:p>
          <a:p>
            <a:r>
              <a:rPr lang="en-US" sz="5600" dirty="0"/>
              <a:t>E. S. Quintana-</a:t>
            </a:r>
            <a:r>
              <a:rPr lang="en-US" sz="5600" dirty="0" err="1"/>
              <a:t>Ortí</a:t>
            </a:r>
            <a:r>
              <a:rPr lang="en-US" sz="5600" dirty="0"/>
              <a:t>, G. Quintana-</a:t>
            </a:r>
            <a:r>
              <a:rPr lang="en-US" sz="5600" dirty="0" err="1"/>
              <a:t>Ortí</a:t>
            </a:r>
            <a:r>
              <a:rPr lang="en-US" sz="5600" dirty="0"/>
              <a:t>, E. Chan, R. van de Geijn, and F. G. Van Zee. Design of scalable dense linear algebra libraries for multithreaded </a:t>
            </a:r>
            <a:r>
              <a:rPr lang="en-US" sz="5600" dirty="0" smtClean="0"/>
              <a:t>architectures: </a:t>
            </a:r>
            <a:r>
              <a:rPr lang="en-US" sz="5600" dirty="0"/>
              <a:t>the LU factorization. In MTAAP'08.  2008</a:t>
            </a:r>
            <a:r>
              <a:rPr lang="en-US" sz="5600" dirty="0" smtClean="0"/>
              <a:t>.</a:t>
            </a:r>
            <a:endParaRPr lang="en-US" sz="5600" dirty="0"/>
          </a:p>
          <a:p>
            <a:r>
              <a:rPr lang="en-US" sz="5600" dirty="0"/>
              <a:t>E. Chan, F. G. Van Zee, P. </a:t>
            </a:r>
            <a:r>
              <a:rPr lang="en-US" sz="5600" dirty="0" err="1"/>
              <a:t>Bientinesi</a:t>
            </a:r>
            <a:r>
              <a:rPr lang="en-US" sz="5600" dirty="0"/>
              <a:t>, E. S. Quintana-</a:t>
            </a:r>
            <a:r>
              <a:rPr lang="en-US" sz="5600" dirty="0" err="1"/>
              <a:t>Ortí</a:t>
            </a:r>
            <a:r>
              <a:rPr lang="en-US" sz="5600" dirty="0"/>
              <a:t>, G. Quintana-</a:t>
            </a:r>
            <a:r>
              <a:rPr lang="en-US" sz="5600" dirty="0" err="1"/>
              <a:t>Ortí</a:t>
            </a:r>
            <a:r>
              <a:rPr lang="en-US" sz="5600" dirty="0"/>
              <a:t>, and R. van de Geijn. </a:t>
            </a:r>
            <a:r>
              <a:rPr lang="en-US" sz="5600" dirty="0" err="1"/>
              <a:t>SuperMatrix</a:t>
            </a:r>
            <a:r>
              <a:rPr lang="en-US" sz="5600" dirty="0"/>
              <a:t>: A multithreaded runtime scheduling system for algorithms-by-blocks. PPoPP'08.  2008</a:t>
            </a:r>
            <a:r>
              <a:rPr lang="en-US" sz="5600" dirty="0" smtClean="0"/>
              <a:t>.</a:t>
            </a:r>
            <a:endParaRPr lang="en-US" sz="5600" dirty="0"/>
          </a:p>
          <a:p>
            <a:r>
              <a:rPr lang="en-US" sz="5600" dirty="0"/>
              <a:t>E. S. Quintana-</a:t>
            </a:r>
            <a:r>
              <a:rPr lang="en-US" sz="5600" dirty="0" err="1"/>
              <a:t>Ortí</a:t>
            </a:r>
            <a:r>
              <a:rPr lang="en-US" sz="5600" dirty="0"/>
              <a:t>, G. Quintana-</a:t>
            </a:r>
            <a:r>
              <a:rPr lang="en-US" sz="5600" dirty="0" err="1"/>
              <a:t>Ortí</a:t>
            </a:r>
            <a:r>
              <a:rPr lang="en-US" sz="5600" dirty="0"/>
              <a:t>, E. Chan, R. A. van de Geijn, and F. G. Van Zee. Scheduling of QR factorization algorithms on SMP and multi-core architectures. PDP'</a:t>
            </a:r>
            <a:r>
              <a:rPr lang="en-US" sz="5600" dirty="0" smtClean="0"/>
              <a:t>08. </a:t>
            </a:r>
            <a:r>
              <a:rPr lang="en-US" sz="5600" dirty="0"/>
              <a:t>2008</a:t>
            </a:r>
            <a:r>
              <a:rPr lang="en-US" sz="5600" dirty="0" smtClean="0"/>
              <a:t>.</a:t>
            </a:r>
            <a:endParaRPr lang="en-US" sz="5600" dirty="0"/>
          </a:p>
          <a:p>
            <a:r>
              <a:rPr lang="en-US" sz="5600" dirty="0"/>
              <a:t>E. Chan, F. G. Van Zee, E. S. Quintana-</a:t>
            </a:r>
            <a:r>
              <a:rPr lang="en-US" sz="5600" dirty="0" err="1"/>
              <a:t>Ortí</a:t>
            </a:r>
            <a:r>
              <a:rPr lang="en-US" sz="5600" dirty="0"/>
              <a:t>, G. Quintana-</a:t>
            </a:r>
            <a:r>
              <a:rPr lang="en-US" sz="5600" dirty="0" err="1"/>
              <a:t>Ortí</a:t>
            </a:r>
            <a:r>
              <a:rPr lang="en-US" sz="5600" dirty="0"/>
              <a:t>, and R. van de Geijn. Satisfying your dependencies with </a:t>
            </a:r>
            <a:r>
              <a:rPr lang="en-US" sz="5600" dirty="0" err="1"/>
              <a:t>SuperMatrix</a:t>
            </a:r>
            <a:r>
              <a:rPr lang="en-US" sz="5600" dirty="0"/>
              <a:t>. Cluster'07. 2007</a:t>
            </a:r>
            <a:r>
              <a:rPr lang="en-US" sz="5600" dirty="0" smtClean="0"/>
              <a:t>.</a:t>
            </a:r>
            <a:endParaRPr lang="en-US" sz="5600" dirty="0"/>
          </a:p>
          <a:p>
            <a:r>
              <a:rPr lang="en-US" sz="5600" dirty="0"/>
              <a:t>E. Chan, E. S. Quintana-</a:t>
            </a:r>
            <a:r>
              <a:rPr lang="en-US" sz="5600" dirty="0" err="1"/>
              <a:t>Ortí</a:t>
            </a:r>
            <a:r>
              <a:rPr lang="en-US" sz="5600" dirty="0"/>
              <a:t>, G. Quintana-</a:t>
            </a:r>
            <a:r>
              <a:rPr lang="en-US" sz="5600" dirty="0" err="1"/>
              <a:t>Ortí</a:t>
            </a:r>
            <a:r>
              <a:rPr lang="en-US" sz="5600" dirty="0"/>
              <a:t>, and R. van de Geijn. </a:t>
            </a:r>
            <a:r>
              <a:rPr lang="en-US" sz="5600" dirty="0" err="1"/>
              <a:t>SuperMatrix</a:t>
            </a:r>
            <a:r>
              <a:rPr lang="en-US" sz="5600" dirty="0"/>
              <a:t> out-of-order scheduling of matrix operations for SMP and multi-core architectures. SPAA'07.  2007</a:t>
            </a:r>
            <a:r>
              <a:rPr lang="en-US" sz="5600" dirty="0" smtClean="0"/>
              <a:t>.</a:t>
            </a:r>
          </a:p>
          <a:p>
            <a:r>
              <a:rPr lang="en-US" sz="5600" dirty="0"/>
              <a:t>Gregorio Quintana-</a:t>
            </a:r>
            <a:r>
              <a:rPr lang="en-US" sz="5600" dirty="0" err="1"/>
              <a:t>Orti</a:t>
            </a:r>
            <a:r>
              <a:rPr lang="en-US" sz="5600" dirty="0"/>
              <a:t>, Francisco D. </a:t>
            </a:r>
            <a:r>
              <a:rPr lang="en-US" sz="5600" dirty="0" err="1"/>
              <a:t>Igual</a:t>
            </a:r>
            <a:r>
              <a:rPr lang="en-US" sz="5600" dirty="0"/>
              <a:t>, Enrique S. Quintana-</a:t>
            </a:r>
            <a:r>
              <a:rPr lang="en-US" sz="5600" dirty="0" err="1"/>
              <a:t>Orti</a:t>
            </a:r>
            <a:r>
              <a:rPr lang="en-US" sz="5600" dirty="0"/>
              <a:t>, Robert A. van de Geijn. </a:t>
            </a:r>
            <a:r>
              <a:rPr lang="en-US" sz="5600" dirty="0" smtClean="0"/>
              <a:t>Solving </a:t>
            </a:r>
            <a:r>
              <a:rPr lang="en-US" sz="5600" dirty="0"/>
              <a:t>dense linear systems on platforms with multiple hardware </a:t>
            </a:r>
            <a:r>
              <a:rPr lang="en-US" sz="5600" dirty="0" smtClean="0"/>
              <a:t>accelerators.  </a:t>
            </a:r>
            <a:r>
              <a:rPr lang="en-US" sz="5600" dirty="0" err="1" smtClean="0"/>
              <a:t>PPoPP</a:t>
            </a:r>
            <a:r>
              <a:rPr lang="en-US" sz="5600" dirty="0" smtClean="0"/>
              <a:t> ’00, 2009.</a:t>
            </a:r>
            <a:endParaRPr lang="en-US" sz="5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8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Rank-revealing QR Factorization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63" y="1357711"/>
            <a:ext cx="5048623" cy="4576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5117" y="5824649"/>
            <a:ext cx="87555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Per-Gunnar </a:t>
            </a:r>
            <a:r>
              <a:rPr lang="en-US" dirty="0" err="1"/>
              <a:t>Martinsson</a:t>
            </a:r>
            <a:r>
              <a:rPr lang="en-US" dirty="0"/>
              <a:t>, Gregorio Quintana-</a:t>
            </a:r>
            <a:r>
              <a:rPr lang="en-US" dirty="0" err="1"/>
              <a:t>Orti</a:t>
            </a:r>
            <a:r>
              <a:rPr lang="en-US" dirty="0"/>
              <a:t>, Nathan </a:t>
            </a:r>
            <a:r>
              <a:rPr lang="en-US" dirty="0" err="1"/>
              <a:t>Heavner</a:t>
            </a:r>
            <a:r>
              <a:rPr lang="en-US" dirty="0"/>
              <a:t>, Robert van de </a:t>
            </a:r>
            <a:r>
              <a:rPr lang="en-US" dirty="0" smtClean="0"/>
              <a:t>Geijn.  Householder </a:t>
            </a:r>
            <a:r>
              <a:rPr lang="en-US" dirty="0"/>
              <a:t>QR Factorization: Adding Randomization for Column Pivoting. FLAME Working Note #</a:t>
            </a:r>
            <a:r>
              <a:rPr lang="en-US" dirty="0" smtClean="0"/>
              <a:t>78.  2015.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422" y="2148087"/>
            <a:ext cx="255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Blocked QR factorization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43471" y="4191883"/>
            <a:ext cx="3226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Rank-revealing QR factorization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LAPACK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93058" y="2628516"/>
            <a:ext cx="1861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QR factorization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with Randomized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Pivoting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7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Intelligent design for rewriting the DLA software stack from scratch.</a:t>
            </a:r>
          </a:p>
          <a:p>
            <a:r>
              <a:rPr lang="en-US" dirty="0" smtClean="0"/>
              <a:t>Rapid development, minimal testing, high performance, maintainable.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530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Notation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APIs</a:t>
            </a:r>
          </a:p>
          <a:p>
            <a:r>
              <a:rPr lang="en-US" dirty="0" err="1" smtClean="0"/>
              <a:t>libflame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Full LAPACK functionality</a:t>
            </a:r>
          </a:p>
          <a:p>
            <a:r>
              <a:rPr lang="en-US" dirty="0" smtClean="0"/>
              <a:t>Elemental</a:t>
            </a:r>
          </a:p>
          <a:p>
            <a:r>
              <a:rPr lang="en-US" dirty="0" smtClean="0"/>
              <a:t>BLIS</a:t>
            </a:r>
            <a:endParaRPr lang="en-US" dirty="0" smtClean="0"/>
          </a:p>
          <a:p>
            <a:r>
              <a:rPr lang="en-US" dirty="0" err="1" smtClean="0"/>
              <a:t>DxT</a:t>
            </a:r>
            <a:r>
              <a:rPr lang="en-US" dirty="0" smtClean="0"/>
              <a:t>/</a:t>
            </a:r>
            <a:r>
              <a:rPr lang="en-US" dirty="0" err="1" smtClean="0"/>
              <a:t>DxTer</a:t>
            </a:r>
            <a:endParaRPr lang="en-US" dirty="0" smtClean="0"/>
          </a:p>
          <a:p>
            <a:r>
              <a:rPr lang="en-US" dirty="0" smtClean="0"/>
              <a:t>Lessons/Conclusion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70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Full LAPACK</a:t>
            </a:r>
            <a:br>
              <a:rPr lang="en-US" dirty="0" smtClean="0"/>
            </a:br>
            <a:r>
              <a:rPr lang="en-US" dirty="0" smtClean="0"/>
              <a:t>Functionality/Compatibility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</a:t>
            </a:r>
            <a:r>
              <a:rPr lang="en-US" dirty="0" err="1" smtClean="0"/>
              <a:t>ibflame</a:t>
            </a:r>
            <a:r>
              <a:rPr lang="en-US" dirty="0" smtClean="0"/>
              <a:t> provides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ubset of LAPACK functionality</a:t>
            </a:r>
          </a:p>
          <a:p>
            <a:pPr lvl="1"/>
            <a:r>
              <a:rPr lang="en-US" dirty="0" smtClean="0"/>
              <a:t>Alternative (object-based) interface</a:t>
            </a:r>
          </a:p>
          <a:p>
            <a:r>
              <a:rPr lang="en-US" dirty="0" smtClean="0"/>
              <a:t>Desirable:</a:t>
            </a:r>
          </a:p>
          <a:p>
            <a:pPr lvl="1"/>
            <a:r>
              <a:rPr lang="en-US" dirty="0" smtClean="0"/>
              <a:t>Full LAPACK functionality</a:t>
            </a:r>
          </a:p>
          <a:p>
            <a:pPr lvl="1"/>
            <a:r>
              <a:rPr lang="en-US" dirty="0" smtClean="0"/>
              <a:t>Backward compatibility</a:t>
            </a:r>
          </a:p>
          <a:p>
            <a:r>
              <a:rPr lang="en-US" dirty="0" smtClean="0"/>
              <a:t>LAPACK has millions of lines of code…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750969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38" y="274638"/>
            <a:ext cx="6583362" cy="65833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6620" y="5525998"/>
            <a:ext cx="3418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Dr. </a:t>
            </a:r>
            <a:r>
              <a:rPr lang="en-US" sz="3600" dirty="0" err="1" smtClean="0">
                <a:solidFill>
                  <a:schemeClr val="bg1"/>
                </a:solidFill>
              </a:rPr>
              <a:t>Kyungjoo</a:t>
            </a:r>
            <a:r>
              <a:rPr lang="en-US" sz="3600" dirty="0" smtClean="0">
                <a:solidFill>
                  <a:schemeClr val="bg1"/>
                </a:solidFill>
              </a:rPr>
              <a:t> Kim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t</a:t>
            </a:r>
            <a:r>
              <a:rPr lang="en-US" sz="3600" dirty="0" smtClean="0">
                <a:solidFill>
                  <a:schemeClr val="bg1"/>
                </a:solidFill>
              </a:rPr>
              <a:t>o the rescue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95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Full LAPACK</a:t>
            </a:r>
            <a:br>
              <a:rPr lang="en-US" dirty="0" smtClean="0"/>
            </a:br>
            <a:r>
              <a:rPr lang="en-US" dirty="0" smtClean="0"/>
              <a:t>Functionality/Compatibility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LAPACK -&gt; f2c -&gt; fix a bit -&gt; </a:t>
            </a:r>
            <a:r>
              <a:rPr lang="en-US" b="1" dirty="0" smtClean="0">
                <a:solidFill>
                  <a:srgbClr val="FF0000"/>
                </a:solidFill>
              </a:rPr>
              <a:t>FORTRAN FREE LIBRARY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For each LAPACK routine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If </a:t>
            </a:r>
            <a:r>
              <a:rPr lang="en-US" dirty="0" err="1" smtClean="0">
                <a:solidFill>
                  <a:srgbClr val="000000"/>
                </a:solidFill>
              </a:rPr>
              <a:t>libflame</a:t>
            </a:r>
            <a:r>
              <a:rPr lang="en-US" dirty="0" smtClean="0">
                <a:solidFill>
                  <a:srgbClr val="000000"/>
                </a:solidFill>
              </a:rPr>
              <a:t> has functionality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Use LAPACK routine as interface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Rip out guts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Call </a:t>
            </a:r>
            <a:r>
              <a:rPr lang="en-US" dirty="0" err="1" smtClean="0">
                <a:solidFill>
                  <a:srgbClr val="000000"/>
                </a:solidFill>
              </a:rPr>
              <a:t>libflame</a:t>
            </a:r>
            <a:r>
              <a:rPr lang="en-US" dirty="0" smtClean="0">
                <a:solidFill>
                  <a:srgbClr val="000000"/>
                </a:solidFill>
              </a:rPr>
              <a:t> routine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Result: “</a:t>
            </a:r>
            <a:r>
              <a:rPr lang="en-US" dirty="0" smtClean="0">
                <a:solidFill>
                  <a:srgbClr val="000000"/>
                </a:solidFill>
              </a:rPr>
              <a:t>FLAPACK”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No Fortran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Full LAPACK functionality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Passes LAPACK test suite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Part of standard </a:t>
            </a:r>
            <a:r>
              <a:rPr lang="en-US" dirty="0" err="1" smtClean="0">
                <a:solidFill>
                  <a:srgbClr val="000000"/>
                </a:solidFill>
              </a:rPr>
              <a:t>libflame</a:t>
            </a:r>
            <a:r>
              <a:rPr lang="en-US" dirty="0" smtClean="0">
                <a:solidFill>
                  <a:srgbClr val="000000"/>
                </a:solidFill>
              </a:rPr>
              <a:t> release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Gives a path for incrementally replacing all of LAPACK</a:t>
            </a:r>
          </a:p>
        </p:txBody>
      </p:sp>
    </p:spTree>
    <p:extLst>
      <p:ext uri="{BB962C8B-B14F-4D97-AF65-F5344CB8AC3E}">
        <p14:creationId xmlns:p14="http://schemas.microsoft.com/office/powerpoint/2010/main" val="170086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no shame: Incorporate legacy code when convenient.</a:t>
            </a:r>
          </a:p>
          <a:p>
            <a:r>
              <a:rPr lang="en-US" dirty="0" smtClean="0"/>
              <a:t>Tremendous value in </a:t>
            </a:r>
            <a:r>
              <a:rPr lang="en-US" dirty="0" smtClean="0"/>
              <a:t>LAPACK test </a:t>
            </a:r>
            <a:r>
              <a:rPr lang="en-US" dirty="0" smtClean="0"/>
              <a:t>suite </a:t>
            </a:r>
          </a:p>
          <a:p>
            <a:pPr lvl="1"/>
            <a:r>
              <a:rPr lang="en-US" dirty="0" smtClean="0"/>
              <a:t>FLAME derivation yields correctness in the absence of round off error.</a:t>
            </a:r>
          </a:p>
          <a:p>
            <a:pPr lvl="1"/>
            <a:r>
              <a:rPr lang="en-US" dirty="0" smtClean="0"/>
              <a:t>Numerical stability </a:t>
            </a:r>
            <a:r>
              <a:rPr lang="en-US" dirty="0" smtClean="0"/>
              <a:t>very </a:t>
            </a:r>
            <a:r>
              <a:rPr lang="en-US" dirty="0" smtClean="0"/>
              <a:t>important.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554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Notation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APIs</a:t>
            </a:r>
          </a:p>
          <a:p>
            <a:r>
              <a:rPr lang="en-US" dirty="0" err="1" smtClean="0"/>
              <a:t>libflame</a:t>
            </a:r>
            <a:endParaRPr lang="en-US" dirty="0" smtClean="0"/>
          </a:p>
          <a:p>
            <a:r>
              <a:rPr lang="en-US" dirty="0" smtClean="0"/>
              <a:t>Full LAPACK functionality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Elemental</a:t>
            </a:r>
          </a:p>
          <a:p>
            <a:r>
              <a:rPr lang="en-US" dirty="0" smtClean="0"/>
              <a:t>BLIS</a:t>
            </a:r>
            <a:endParaRPr lang="en-US" dirty="0" smtClean="0"/>
          </a:p>
          <a:p>
            <a:r>
              <a:rPr lang="en-US" dirty="0" err="1" smtClean="0"/>
              <a:t>DxT</a:t>
            </a:r>
            <a:r>
              <a:rPr lang="en-US" dirty="0" smtClean="0"/>
              <a:t>/</a:t>
            </a:r>
            <a:r>
              <a:rPr lang="en-US" dirty="0" err="1" smtClean="0"/>
              <a:t>DxTer</a:t>
            </a:r>
            <a:endParaRPr lang="en-US" dirty="0" smtClean="0"/>
          </a:p>
          <a:p>
            <a:r>
              <a:rPr lang="en-US" dirty="0" smtClean="0"/>
              <a:t>Lessons/Conclusion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5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DLA State-of-the-Art in 1996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1437" y="2374900"/>
            <a:ext cx="6467475" cy="29152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341437" y="3998583"/>
            <a:ext cx="3666369" cy="1310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4978475" y="3998583"/>
            <a:ext cx="2830437" cy="1310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Basic Linear </a:t>
            </a:r>
          </a:p>
          <a:p>
            <a:pPr algn="ctr"/>
            <a:r>
              <a:rPr lang="en-US" sz="2000" dirty="0" smtClean="0"/>
              <a:t>Algebra Communication</a:t>
            </a:r>
          </a:p>
          <a:p>
            <a:pPr algn="ctr"/>
            <a:r>
              <a:rPr lang="en-US" sz="2000" dirty="0" smtClean="0"/>
              <a:t>Subprograms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341437" y="3998583"/>
            <a:ext cx="2287814" cy="719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LAPACK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805237" y="4459857"/>
            <a:ext cx="800971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789067" y="2623238"/>
            <a:ext cx="1572215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/>
              <a:t>ScaLAPACK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4102820" y="3278996"/>
            <a:ext cx="2566458" cy="719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PBLAS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10698" y="6025448"/>
            <a:ext cx="580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Blackford et al. </a:t>
            </a:r>
            <a:r>
              <a:rPr lang="en-US" i="1" dirty="0" err="1" smtClean="0"/>
              <a:t>ScaLAPACK</a:t>
            </a:r>
            <a:r>
              <a:rPr lang="en-US" i="1" dirty="0" smtClean="0"/>
              <a:t> Users’ Guide.  </a:t>
            </a:r>
            <a:r>
              <a:rPr lang="en-US" dirty="0" smtClean="0"/>
              <a:t>SIAM Press.  1997.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0" grpId="0"/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 Jack </a:t>
            </a:r>
            <a:r>
              <a:rPr lang="en-US" dirty="0" err="1" smtClean="0"/>
              <a:t>Poulson</a:t>
            </a:r>
            <a:endParaRPr lang="en-US" dirty="0"/>
          </a:p>
          <a:p>
            <a:r>
              <a:rPr lang="en-US" dirty="0" smtClean="0"/>
              <a:t>Distributed memory DLA library (but now so much more…)</a:t>
            </a:r>
          </a:p>
          <a:p>
            <a:r>
              <a:rPr lang="en-US" dirty="0" smtClean="0"/>
              <a:t>Has gained wide use at the national labs</a:t>
            </a:r>
          </a:p>
          <a:p>
            <a:r>
              <a:rPr lang="en-US" dirty="0" smtClean="0"/>
              <a:t>Coding style and theoretical underpinnings inspired by PLAPACK and </a:t>
            </a:r>
            <a:r>
              <a:rPr lang="en-US" dirty="0" smtClean="0"/>
              <a:t>FLAME</a:t>
            </a:r>
          </a:p>
          <a:p>
            <a:r>
              <a:rPr lang="en-US" dirty="0" smtClean="0"/>
              <a:t>Elemental is now a lot more than just a DLA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83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0"/>
            <a:ext cx="6823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1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5962" y="5780721"/>
            <a:ext cx="8658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Elemental: A New Framework for Distributed Memory Dense Matrix Computations</a:t>
            </a:r>
          </a:p>
          <a:p>
            <a:r>
              <a:rPr lang="en-US" dirty="0"/>
              <a:t>Jack </a:t>
            </a:r>
            <a:r>
              <a:rPr lang="en-US" dirty="0" err="1"/>
              <a:t>Poulson</a:t>
            </a:r>
            <a:r>
              <a:rPr lang="en-US" dirty="0"/>
              <a:t>, Bryan Marker, Robert A. van de Geijn, Jeff R. Hammond, Nichols A. Romero</a:t>
            </a:r>
          </a:p>
          <a:p>
            <a:r>
              <a:rPr lang="en-US" dirty="0"/>
              <a:t>ACM Transactions on Mathematical Software (TOMS), 2013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22" y="499869"/>
            <a:ext cx="7791305" cy="49673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6815" y="2377755"/>
            <a:ext cx="7043816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Much of the improvement in performance comes from </a:t>
            </a:r>
          </a:p>
          <a:p>
            <a:r>
              <a:rPr lang="en-US" sz="2400" dirty="0" smtClean="0"/>
              <a:t>using MPI collectives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518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Martin D. Schatz, Robert A. van de Geijn, Jack </a:t>
            </a:r>
            <a:r>
              <a:rPr lang="en-US" sz="2400" dirty="0" err="1"/>
              <a:t>Poulson</a:t>
            </a:r>
            <a:r>
              <a:rPr lang="en-US" sz="2400" dirty="0"/>
              <a:t>. </a:t>
            </a:r>
            <a:r>
              <a:rPr lang="en-US" sz="2400" b="1" dirty="0" smtClean="0"/>
              <a:t>Parallel </a:t>
            </a:r>
            <a:r>
              <a:rPr lang="en-US" sz="2400" b="1" dirty="0"/>
              <a:t>Matrix Multiplication: A Systematic </a:t>
            </a:r>
            <a:r>
              <a:rPr lang="en-US" sz="2400" b="1" dirty="0" smtClean="0"/>
              <a:t>Journey.  </a:t>
            </a:r>
            <a:r>
              <a:rPr lang="en-US" sz="2400" dirty="0" smtClean="0"/>
              <a:t>SISC.  To appear (pending minor modifications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/>
              <a:t>Jack </a:t>
            </a:r>
            <a:r>
              <a:rPr lang="en-US" sz="2400" dirty="0" err="1"/>
              <a:t>Poulson</a:t>
            </a:r>
            <a:r>
              <a:rPr lang="en-US" sz="2400" dirty="0"/>
              <a:t>, Bryan Marker, Robert A. van de Geijn, Jeff R. Hammond, Nichols A. </a:t>
            </a:r>
            <a:r>
              <a:rPr lang="en-US" sz="2400" dirty="0" smtClean="0"/>
              <a:t>Romero. </a:t>
            </a:r>
            <a:r>
              <a:rPr lang="en-US" sz="2400" b="1" dirty="0" smtClean="0"/>
              <a:t>Elemental</a:t>
            </a:r>
            <a:r>
              <a:rPr lang="en-US" sz="2400" b="1" dirty="0"/>
              <a:t>: A New Framework for Distributed Memory Dense Matrix </a:t>
            </a:r>
            <a:r>
              <a:rPr lang="en-US" sz="2400" b="1" dirty="0" smtClean="0"/>
              <a:t>Computations. </a:t>
            </a:r>
            <a:r>
              <a:rPr lang="en-US" sz="2400" dirty="0" smtClean="0"/>
              <a:t>TOMS,</a:t>
            </a:r>
            <a:r>
              <a:rPr lang="en-US" sz="2400" dirty="0"/>
              <a:t> 2013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3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Elemental we come full circle</a:t>
            </a:r>
          </a:p>
          <a:p>
            <a:pPr lvl="1"/>
            <a:r>
              <a:rPr lang="en-US" dirty="0" smtClean="0"/>
              <a:t>PLAPACK now obsolete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614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Notation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APIs</a:t>
            </a:r>
          </a:p>
          <a:p>
            <a:r>
              <a:rPr lang="en-US" dirty="0" err="1" smtClean="0"/>
              <a:t>libflame</a:t>
            </a:r>
            <a:endParaRPr lang="en-US" dirty="0" smtClean="0"/>
          </a:p>
          <a:p>
            <a:r>
              <a:rPr lang="en-US" dirty="0" smtClean="0"/>
              <a:t>Full LAPACK functionality</a:t>
            </a:r>
          </a:p>
          <a:p>
            <a:r>
              <a:rPr lang="en-US" dirty="0" smtClean="0"/>
              <a:t>Elemental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BLIS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DxT</a:t>
            </a:r>
            <a:r>
              <a:rPr lang="en-US" dirty="0" smtClean="0"/>
              <a:t>/</a:t>
            </a:r>
            <a:r>
              <a:rPr lang="en-US" dirty="0" err="1" smtClean="0"/>
              <a:t>DxTer</a:t>
            </a:r>
            <a:endParaRPr lang="en-US" dirty="0" smtClean="0"/>
          </a:p>
          <a:p>
            <a:r>
              <a:rPr lang="en-US" dirty="0" smtClean="0"/>
              <a:t>Lessons/Conclusion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5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BLAS-Like Library Instantiation Framework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Framework for rapid instantiation of the BLAS</a:t>
            </a:r>
          </a:p>
          <a:p>
            <a:pPr lvl="1"/>
            <a:r>
              <a:rPr lang="en-US" dirty="0" smtClean="0"/>
              <a:t>Level 1, 2, and 3 BLAS</a:t>
            </a:r>
          </a:p>
          <a:p>
            <a:r>
              <a:rPr lang="en-US" dirty="0" smtClean="0"/>
              <a:t>Alternative APIs</a:t>
            </a:r>
          </a:p>
          <a:p>
            <a:r>
              <a:rPr lang="en-US" dirty="0" smtClean="0"/>
              <a:t>Set of building blocks for BLAS-like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49658" y="173038"/>
            <a:ext cx="4617720" cy="6531859"/>
            <a:chOff x="21305" y="9681"/>
            <a:chExt cx="4617720" cy="6531859"/>
          </a:xfrm>
        </p:grpSpPr>
        <p:grpSp>
          <p:nvGrpSpPr>
            <p:cNvPr id="3" name="Group 2"/>
            <p:cNvGrpSpPr/>
            <p:nvPr/>
          </p:nvGrpSpPr>
          <p:grpSpPr>
            <a:xfrm>
              <a:off x="21305" y="9681"/>
              <a:ext cx="4617720" cy="6531859"/>
              <a:chOff x="21305" y="9681"/>
              <a:chExt cx="4617720" cy="6531859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21305" y="131596"/>
                <a:ext cx="4617720" cy="6409944"/>
              </a:xfrm>
              <a:prstGeom prst="roundRect">
                <a:avLst>
                  <a:gd name="adj" fmla="val 1714"/>
                </a:avLst>
              </a:prstGeom>
              <a:solidFill>
                <a:schemeClr val="accent1">
                  <a:alpha val="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552925" y="9681"/>
                <a:ext cx="1525072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5</a:t>
                </a:r>
                <a:r>
                  <a:rPr lang="en-US" sz="900" baseline="30000" dirty="0" smtClean="0"/>
                  <a:t>th</a:t>
                </a:r>
                <a:r>
                  <a:rPr lang="en-US" sz="900" dirty="0" smtClean="0"/>
                  <a:t> loop around micro-kernel</a:t>
                </a:r>
                <a:endParaRPr lang="en-US" sz="900" dirty="0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504560" y="401455"/>
              <a:ext cx="785300" cy="6616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149547" y="401455"/>
              <a:ext cx="716631" cy="6616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48859" y="547629"/>
              <a:ext cx="415498" cy="369333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dirty="0" smtClean="0"/>
                <a:t>+=</a:t>
              </a:r>
              <a:endParaRPr 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288085" y="401457"/>
              <a:ext cx="256033" cy="0"/>
            </a:xfrm>
            <a:prstGeom prst="line">
              <a:avLst/>
            </a:prstGeom>
            <a:ln w="12700">
              <a:prstDash val="sysDash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3228781" y="401457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015165" y="401457"/>
              <a:ext cx="256033" cy="0"/>
            </a:xfrm>
            <a:prstGeom prst="line">
              <a:avLst/>
            </a:prstGeom>
            <a:ln w="12700">
              <a:prstDash val="sysDash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ight Brace 9"/>
            <p:cNvSpPr/>
            <p:nvPr/>
          </p:nvSpPr>
          <p:spPr>
            <a:xfrm rot="16200000">
              <a:off x="3595432" y="-47966"/>
              <a:ext cx="54864" cy="781749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 rot="16200000">
              <a:off x="869778" y="-47966"/>
              <a:ext cx="54864" cy="781749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73932" y="125097"/>
              <a:ext cx="2992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4428" y="125096"/>
              <a:ext cx="2992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73438" y="604230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84365" y="610760"/>
              <a:ext cx="2888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2828" y="610760"/>
              <a:ext cx="296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90806" y="1226491"/>
            <a:ext cx="4535424" cy="5436997"/>
            <a:chOff x="62453" y="1063134"/>
            <a:chExt cx="4535424" cy="5436997"/>
          </a:xfrm>
        </p:grpSpPr>
        <p:grpSp>
          <p:nvGrpSpPr>
            <p:cNvPr id="20" name="Group 19"/>
            <p:cNvGrpSpPr/>
            <p:nvPr/>
          </p:nvGrpSpPr>
          <p:grpSpPr>
            <a:xfrm>
              <a:off x="62453" y="1169884"/>
              <a:ext cx="4535424" cy="5330247"/>
              <a:chOff x="62453" y="1169884"/>
              <a:chExt cx="4535424" cy="5330247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62453" y="1287959"/>
                <a:ext cx="4535424" cy="5212172"/>
              </a:xfrm>
              <a:prstGeom prst="roundRect">
                <a:avLst>
                  <a:gd name="adj" fmla="val 1714"/>
                </a:avLst>
              </a:prstGeom>
              <a:solidFill>
                <a:schemeClr val="accent1">
                  <a:alpha val="0"/>
                </a:schemeClr>
              </a:solidFill>
              <a:ln w="6350">
                <a:solidFill>
                  <a:srgbClr val="E500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552925" y="1169884"/>
                <a:ext cx="1525072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E500E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4</a:t>
                </a:r>
                <a:r>
                  <a:rPr lang="en-US" sz="900" baseline="30000" dirty="0" smtClean="0"/>
                  <a:t>th</a:t>
                </a:r>
                <a:r>
                  <a:rPr lang="en-US" sz="900" dirty="0" smtClean="0"/>
                  <a:t> loop around micro-kernel</a:t>
                </a:r>
                <a:endParaRPr lang="en-US" sz="900" dirty="0"/>
              </a:p>
            </p:txBody>
          </p:sp>
        </p:grpSp>
        <p:cxnSp>
          <p:nvCxnSpPr>
            <p:cNvPr id="21" name="Straight Connector 20"/>
            <p:cNvCxnSpPr/>
            <p:nvPr/>
          </p:nvCxnSpPr>
          <p:spPr>
            <a:xfrm>
              <a:off x="1293312" y="1063134"/>
              <a:ext cx="2560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013289" y="1114688"/>
              <a:ext cx="256033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05581" y="1466442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57769" y="1466442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7727" y="1662503"/>
              <a:ext cx="415498" cy="369333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dirty="0" smtClean="0"/>
                <a:t>+=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24567" y="1466442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57767" y="1466442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24567" y="1466443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96644" y="1466442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35522" y="1466442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24567" y="1704187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24567" y="1941930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Brace 32"/>
            <p:cNvSpPr/>
            <p:nvPr/>
          </p:nvSpPr>
          <p:spPr>
            <a:xfrm rot="10800000">
              <a:off x="3145952" y="1468719"/>
              <a:ext cx="54864" cy="237744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Brace 33"/>
            <p:cNvSpPr/>
            <p:nvPr/>
          </p:nvSpPr>
          <p:spPr>
            <a:xfrm rot="5400000">
              <a:off x="2249206" y="2057756"/>
              <a:ext cx="54864" cy="237744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28350" y="1466442"/>
              <a:ext cx="2992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27558" y="2149196"/>
              <a:ext cx="2992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4168" y="1662503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462132" y="1466443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6790" y="1672515"/>
              <a:ext cx="296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36526" y="1711970"/>
            <a:ext cx="4453128" cy="4911802"/>
            <a:chOff x="108173" y="1548613"/>
            <a:chExt cx="4453128" cy="4911802"/>
          </a:xfrm>
        </p:grpSpPr>
        <p:sp>
          <p:nvSpPr>
            <p:cNvPr id="43" name="Rectangle 42"/>
            <p:cNvSpPr/>
            <p:nvPr/>
          </p:nvSpPr>
          <p:spPr>
            <a:xfrm>
              <a:off x="510884" y="2637419"/>
              <a:ext cx="786384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47727" y="2794969"/>
              <a:ext cx="415498" cy="369333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dirty="0" smtClean="0"/>
                <a:t>+=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158333" y="2637418"/>
              <a:ext cx="237745" cy="65836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24538" y="2638537"/>
              <a:ext cx="786384" cy="237744"/>
            </a:xfrm>
            <a:prstGeom prst="rect">
              <a:avLst/>
            </a:prstGeom>
            <a:solidFill>
              <a:srgbClr val="E500E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10884" y="2637420"/>
              <a:ext cx="786384" cy="2194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10886" y="2856876"/>
              <a:ext cx="786384" cy="2194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0884" y="3076331"/>
              <a:ext cx="786384" cy="2194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158900" y="2856874"/>
              <a:ext cx="236609" cy="2194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58901" y="3076331"/>
              <a:ext cx="237744" cy="2194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/>
            <p:cNvSpPr/>
            <p:nvPr/>
          </p:nvSpPr>
          <p:spPr>
            <a:xfrm>
              <a:off x="1321131" y="2637419"/>
              <a:ext cx="54864" cy="219457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ight Brace 52"/>
            <p:cNvSpPr/>
            <p:nvPr/>
          </p:nvSpPr>
          <p:spPr>
            <a:xfrm rot="10800000">
              <a:off x="2083303" y="2637420"/>
              <a:ext cx="54864" cy="219457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21131" y="2638537"/>
              <a:ext cx="3507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21729" y="2638537"/>
              <a:ext cx="3507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U-Turn Arrow 55"/>
            <p:cNvSpPr/>
            <p:nvPr/>
          </p:nvSpPr>
          <p:spPr>
            <a:xfrm rot="5400000">
              <a:off x="3609029" y="2045169"/>
              <a:ext cx="1280160" cy="287047"/>
            </a:xfrm>
            <a:prstGeom prst="uturnArrow">
              <a:avLst>
                <a:gd name="adj1" fmla="val 21528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rgbClr val="E500E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405256" y="2161485"/>
              <a:ext cx="990967" cy="327831"/>
              <a:chOff x="4212200" y="3040595"/>
              <a:chExt cx="990967" cy="327831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4212200" y="3122205"/>
                <a:ext cx="99096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Pack </a:t>
                </a:r>
                <a:r>
                  <a:rPr lang="en-US" sz="1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→ </a:t>
                </a:r>
                <a:r>
                  <a:rPr lang="en-US" sz="1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876800" y="3040595"/>
                <a:ext cx="2600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~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3459314" y="2639228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81441" y="2557513"/>
              <a:ext cx="260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50335" y="2623148"/>
              <a:ext cx="296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32208" y="2617078"/>
              <a:ext cx="2888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08173" y="2389043"/>
              <a:ext cx="4453128" cy="4071372"/>
              <a:chOff x="108173" y="2389043"/>
              <a:chExt cx="4453128" cy="4071372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08173" y="2510207"/>
                <a:ext cx="4453128" cy="3950208"/>
              </a:xfrm>
              <a:prstGeom prst="roundRect">
                <a:avLst>
                  <a:gd name="adj" fmla="val 1714"/>
                </a:avLst>
              </a:prstGeom>
              <a:solidFill>
                <a:schemeClr val="accent1">
                  <a:alpha val="0"/>
                </a:schemeClr>
              </a:solidFill>
              <a:ln w="6350">
                <a:solidFill>
                  <a:srgbClr val="00C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552925" y="2389043"/>
                <a:ext cx="1525071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CE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3</a:t>
                </a:r>
                <a:r>
                  <a:rPr lang="en-US" sz="900" baseline="30000" dirty="0" smtClean="0"/>
                  <a:t>rd</a:t>
                </a:r>
                <a:r>
                  <a:rPr lang="en-US" sz="900" dirty="0" smtClean="0"/>
                  <a:t> loop around micro-kernel</a:t>
                </a:r>
                <a:endParaRPr lang="en-US" sz="900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382246" y="2879921"/>
            <a:ext cx="4370832" cy="3699759"/>
            <a:chOff x="153893" y="2716564"/>
            <a:chExt cx="4370832" cy="3699759"/>
          </a:xfrm>
        </p:grpSpPr>
        <p:sp>
          <p:nvSpPr>
            <p:cNvPr id="68" name="Rectangle 67"/>
            <p:cNvSpPr/>
            <p:nvPr/>
          </p:nvSpPr>
          <p:spPr>
            <a:xfrm>
              <a:off x="352129" y="3783547"/>
              <a:ext cx="1373801" cy="458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7927" y="3747474"/>
              <a:ext cx="3507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754093" y="3855196"/>
              <a:ext cx="415498" cy="369333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dirty="0" smtClean="0"/>
                <a:t>+=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2899" y="3786148"/>
              <a:ext cx="171773" cy="4545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24672" y="3786148"/>
              <a:ext cx="171773" cy="4545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96444" y="3785716"/>
              <a:ext cx="171773" cy="4545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67836" y="3786148"/>
              <a:ext cx="171773" cy="4545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608" y="3786148"/>
              <a:ext cx="171773" cy="4545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1382" y="3786148"/>
              <a:ext cx="171773" cy="4545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383154" y="3786148"/>
              <a:ext cx="171773" cy="4545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554928" y="3786148"/>
              <a:ext cx="171773" cy="4545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960352" y="3781648"/>
              <a:ext cx="1386113" cy="530353"/>
            </a:xfrm>
            <a:prstGeom prst="rect">
              <a:avLst/>
            </a:prstGeom>
            <a:solidFill>
              <a:srgbClr val="E500E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>
              <a:spLocks/>
            </p:cNvSpPr>
            <p:nvPr/>
          </p:nvSpPr>
          <p:spPr>
            <a:xfrm>
              <a:off x="2241169" y="3787050"/>
              <a:ext cx="548640" cy="457200"/>
            </a:xfrm>
            <a:prstGeom prst="rect">
              <a:avLst/>
            </a:prstGeom>
            <a:solidFill>
              <a:srgbClr val="00CE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241169" y="3786950"/>
              <a:ext cx="549830" cy="457204"/>
              <a:chOff x="2241169" y="3786950"/>
              <a:chExt cx="549830" cy="457204"/>
            </a:xfrm>
            <a:solidFill>
              <a:srgbClr val="00CE00"/>
            </a:solidFill>
          </p:grpSpPr>
          <p:sp>
            <p:nvSpPr>
              <p:cNvPr id="265" name="Rectangle 264"/>
              <p:cNvSpPr>
                <a:spLocks/>
              </p:cNvSpPr>
              <p:nvPr/>
            </p:nvSpPr>
            <p:spPr>
              <a:xfrm>
                <a:off x="2241169" y="3786950"/>
                <a:ext cx="548640" cy="15240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>
                <a:spLocks/>
              </p:cNvSpPr>
              <p:nvPr/>
            </p:nvSpPr>
            <p:spPr>
              <a:xfrm>
                <a:off x="2241169" y="3939354"/>
                <a:ext cx="548640" cy="15240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>
                <a:spLocks/>
              </p:cNvSpPr>
              <p:nvPr/>
            </p:nvSpPr>
            <p:spPr>
              <a:xfrm>
                <a:off x="2241169" y="4091754"/>
                <a:ext cx="549830" cy="15240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2282480" y="3807048"/>
              <a:ext cx="454819" cy="112204"/>
              <a:chOff x="2833085" y="4874324"/>
              <a:chExt cx="454819" cy="112204"/>
            </a:xfrm>
            <a:solidFill>
              <a:srgbClr val="00CE00"/>
            </a:solidFill>
          </p:grpSpPr>
          <p:cxnSp>
            <p:nvCxnSpPr>
              <p:cNvPr id="252" name="Straight Arrow Connector 251"/>
              <p:cNvCxnSpPr/>
              <p:nvPr/>
            </p:nvCxnSpPr>
            <p:spPr>
              <a:xfrm>
                <a:off x="3285523" y="4876800"/>
                <a:ext cx="0" cy="109728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28330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H="1">
                <a:off x="28330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29092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>
                <a:off x="29092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29831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H="1">
                <a:off x="29831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30593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H="1">
                <a:off x="30593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31355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31355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32117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H="1">
                <a:off x="32117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>
              <a:off x="2282480" y="3965354"/>
              <a:ext cx="454819" cy="112204"/>
              <a:chOff x="2833085" y="4874324"/>
              <a:chExt cx="454819" cy="112204"/>
            </a:xfrm>
            <a:solidFill>
              <a:srgbClr val="00CE00"/>
            </a:solidFill>
          </p:grpSpPr>
          <p:cxnSp>
            <p:nvCxnSpPr>
              <p:cNvPr id="239" name="Straight Arrow Connector 238"/>
              <p:cNvCxnSpPr/>
              <p:nvPr/>
            </p:nvCxnSpPr>
            <p:spPr>
              <a:xfrm>
                <a:off x="3285523" y="4876800"/>
                <a:ext cx="0" cy="109728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8330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28330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9092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H="1">
                <a:off x="29092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29831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H="1">
                <a:off x="29831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30593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30593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31355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H="1">
                <a:off x="31355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32117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H="1">
                <a:off x="32117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2282480" y="4111852"/>
              <a:ext cx="454819" cy="112204"/>
              <a:chOff x="2833085" y="4874324"/>
              <a:chExt cx="454819" cy="112204"/>
            </a:xfrm>
            <a:solidFill>
              <a:srgbClr val="00CE00"/>
            </a:solidFill>
          </p:grpSpPr>
          <p:cxnSp>
            <p:nvCxnSpPr>
              <p:cNvPr id="226" name="Straight Arrow Connector 225"/>
              <p:cNvCxnSpPr/>
              <p:nvPr/>
            </p:nvCxnSpPr>
            <p:spPr>
              <a:xfrm>
                <a:off x="3285523" y="4876800"/>
                <a:ext cx="0" cy="109728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8330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H="1">
                <a:off x="28330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29092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 flipH="1">
                <a:off x="29092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29831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H="1">
                <a:off x="29831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30593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>
                <a:off x="30593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31355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H="1">
                <a:off x="31355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32117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32117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/>
            <p:cNvSpPr/>
            <p:nvPr/>
          </p:nvSpPr>
          <p:spPr>
            <a:xfrm>
              <a:off x="3132628" y="3781649"/>
              <a:ext cx="173736" cy="530352"/>
            </a:xfrm>
            <a:prstGeom prst="rect">
              <a:avLst/>
            </a:prstGeom>
            <a:solidFill>
              <a:srgbClr val="E500E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306364" y="3781649"/>
              <a:ext cx="173736" cy="530352"/>
            </a:xfrm>
            <a:prstGeom prst="rect">
              <a:avLst/>
            </a:prstGeom>
            <a:solidFill>
              <a:srgbClr val="E500E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480100" y="3781649"/>
              <a:ext cx="173736" cy="530352"/>
            </a:xfrm>
            <a:prstGeom prst="rect">
              <a:avLst/>
            </a:prstGeom>
            <a:solidFill>
              <a:srgbClr val="E500E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653836" y="3781649"/>
              <a:ext cx="173736" cy="530352"/>
            </a:xfrm>
            <a:prstGeom prst="rect">
              <a:avLst/>
            </a:prstGeom>
            <a:solidFill>
              <a:srgbClr val="E500E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827572" y="3781649"/>
              <a:ext cx="173736" cy="530352"/>
            </a:xfrm>
            <a:prstGeom prst="rect">
              <a:avLst/>
            </a:prstGeom>
            <a:solidFill>
              <a:srgbClr val="E500E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01308" y="3781649"/>
              <a:ext cx="173736" cy="530352"/>
            </a:xfrm>
            <a:prstGeom prst="rect">
              <a:avLst/>
            </a:prstGeom>
            <a:solidFill>
              <a:srgbClr val="E500E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173233" y="3781649"/>
              <a:ext cx="173736" cy="530352"/>
            </a:xfrm>
            <a:prstGeom prst="rect">
              <a:avLst/>
            </a:prstGeom>
            <a:solidFill>
              <a:srgbClr val="E500E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960855" y="3781649"/>
              <a:ext cx="171773" cy="530352"/>
            </a:xfrm>
            <a:prstGeom prst="rect">
              <a:avLst/>
            </a:prstGeom>
            <a:solidFill>
              <a:srgbClr val="E500E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2991877" y="3820328"/>
              <a:ext cx="1323088" cy="444577"/>
              <a:chOff x="3345906" y="5212139"/>
              <a:chExt cx="1323088" cy="444577"/>
            </a:xfrm>
            <a:solidFill>
              <a:srgbClr val="E500E5"/>
            </a:solidFill>
          </p:grpSpPr>
          <p:grpSp>
            <p:nvGrpSpPr>
              <p:cNvPr id="114" name="Group 113"/>
              <p:cNvGrpSpPr/>
              <p:nvPr/>
            </p:nvGrpSpPr>
            <p:grpSpPr>
              <a:xfrm>
                <a:off x="3345906" y="5212139"/>
                <a:ext cx="109728" cy="440213"/>
                <a:chOff x="2739147" y="3155891"/>
                <a:chExt cx="109728" cy="440213"/>
              </a:xfrm>
              <a:grpFill/>
            </p:grpSpPr>
            <p:cxnSp>
              <p:nvCxnSpPr>
                <p:cNvPr id="213" name="Straight Connector 212"/>
                <p:cNvCxnSpPr/>
                <p:nvPr/>
              </p:nvCxnSpPr>
              <p:spPr>
                <a:xfrm flipV="1">
                  <a:off x="2739147" y="3155891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2739147" y="3155891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flipV="1">
                  <a:off x="2739147" y="322965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739147" y="322965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 flipV="1">
                  <a:off x="2739147" y="330227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2739147" y="330227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 flipV="1">
                  <a:off x="2739147" y="3376037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2739147" y="3376037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 flipV="1">
                  <a:off x="2739147" y="3449189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2739147" y="3449189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flipV="1">
                  <a:off x="2739147" y="3522952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2739147" y="3522952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Arrow Connector 224"/>
                <p:cNvCxnSpPr/>
                <p:nvPr/>
              </p:nvCxnSpPr>
              <p:spPr>
                <a:xfrm>
                  <a:off x="2739147" y="3596104"/>
                  <a:ext cx="109728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Group 114"/>
              <p:cNvGrpSpPr/>
              <p:nvPr/>
            </p:nvGrpSpPr>
            <p:grpSpPr>
              <a:xfrm>
                <a:off x="3516915" y="5214282"/>
                <a:ext cx="109728" cy="440213"/>
                <a:chOff x="2739147" y="3155891"/>
                <a:chExt cx="109728" cy="440213"/>
              </a:xfrm>
              <a:grpFill/>
            </p:grpSpPr>
            <p:cxnSp>
              <p:nvCxnSpPr>
                <p:cNvPr id="200" name="Straight Connector 199"/>
                <p:cNvCxnSpPr/>
                <p:nvPr/>
              </p:nvCxnSpPr>
              <p:spPr>
                <a:xfrm flipV="1">
                  <a:off x="2739147" y="3155891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739147" y="3155891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739147" y="322965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2739147" y="322965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flipV="1">
                  <a:off x="2739147" y="330227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2739147" y="330227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flipV="1">
                  <a:off x="2739147" y="3376037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739147" y="3376037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 flipV="1">
                  <a:off x="2739147" y="3449189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2739147" y="3449189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 flipV="1">
                  <a:off x="2739147" y="3522952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2739147" y="3522952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Arrow Connector 211"/>
                <p:cNvCxnSpPr/>
                <p:nvPr/>
              </p:nvCxnSpPr>
              <p:spPr>
                <a:xfrm>
                  <a:off x="2739147" y="3596104"/>
                  <a:ext cx="109728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3692152" y="5214321"/>
                <a:ext cx="109728" cy="440213"/>
                <a:chOff x="2739147" y="3155891"/>
                <a:chExt cx="109728" cy="440213"/>
              </a:xfrm>
              <a:grpFill/>
            </p:grpSpPr>
            <p:cxnSp>
              <p:nvCxnSpPr>
                <p:cNvPr id="187" name="Straight Connector 186"/>
                <p:cNvCxnSpPr/>
                <p:nvPr/>
              </p:nvCxnSpPr>
              <p:spPr>
                <a:xfrm flipV="1">
                  <a:off x="2739147" y="3155891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739147" y="3155891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739147" y="322965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2739147" y="322965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 flipV="1">
                  <a:off x="2739147" y="330227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739147" y="330227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739147" y="3376037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2739147" y="3376037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V="1">
                  <a:off x="2739147" y="3449189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739147" y="3449189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flipV="1">
                  <a:off x="2739147" y="3522952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739147" y="3522952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/>
                <p:nvPr/>
              </p:nvCxnSpPr>
              <p:spPr>
                <a:xfrm>
                  <a:off x="2739147" y="3596104"/>
                  <a:ext cx="109728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/>
              <p:cNvGrpSpPr/>
              <p:nvPr/>
            </p:nvGrpSpPr>
            <p:grpSpPr>
              <a:xfrm>
                <a:off x="3863161" y="5216464"/>
                <a:ext cx="109728" cy="440213"/>
                <a:chOff x="2739147" y="3155891"/>
                <a:chExt cx="109728" cy="440213"/>
              </a:xfrm>
              <a:grpFill/>
            </p:grpSpPr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739147" y="3155891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2739147" y="3155891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flipV="1">
                  <a:off x="2739147" y="322965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2739147" y="322965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2739147" y="330227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>
                  <a:off x="2739147" y="330227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2739147" y="3376037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739147" y="3376037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739147" y="3449189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>
                  <a:off x="2739147" y="3449189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2739147" y="3522952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739147" y="3522952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/>
                <p:cNvCxnSpPr/>
                <p:nvPr/>
              </p:nvCxnSpPr>
              <p:spPr>
                <a:xfrm>
                  <a:off x="2739147" y="3596104"/>
                  <a:ext cx="109728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/>
              <p:cNvGrpSpPr/>
              <p:nvPr/>
            </p:nvGrpSpPr>
            <p:grpSpPr>
              <a:xfrm>
                <a:off x="4035788" y="5212472"/>
                <a:ext cx="109728" cy="440213"/>
                <a:chOff x="2739147" y="3155891"/>
                <a:chExt cx="109728" cy="440213"/>
              </a:xfrm>
              <a:grpFill/>
            </p:grpSpPr>
            <p:cxnSp>
              <p:nvCxnSpPr>
                <p:cNvPr id="161" name="Straight Connector 160"/>
                <p:cNvCxnSpPr/>
                <p:nvPr/>
              </p:nvCxnSpPr>
              <p:spPr>
                <a:xfrm flipV="1">
                  <a:off x="2739147" y="3155891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739147" y="3155891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flipV="1">
                  <a:off x="2739147" y="322965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739147" y="322965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739147" y="330227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2739147" y="330227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2739147" y="3376037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>
                  <a:off x="2739147" y="3376037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V="1">
                  <a:off x="2739147" y="3449189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2739147" y="3449189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V="1">
                  <a:off x="2739147" y="3522952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>
                  <a:off x="2739147" y="3522952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>
                  <a:off x="2739147" y="3596104"/>
                  <a:ext cx="109728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4213605" y="5214360"/>
                <a:ext cx="109728" cy="440213"/>
                <a:chOff x="2739147" y="3155891"/>
                <a:chExt cx="109728" cy="440213"/>
              </a:xfrm>
              <a:grpFill/>
            </p:grpSpPr>
            <p:cxnSp>
              <p:nvCxnSpPr>
                <p:cNvPr id="148" name="Straight Connector 147"/>
                <p:cNvCxnSpPr/>
                <p:nvPr/>
              </p:nvCxnSpPr>
              <p:spPr>
                <a:xfrm flipV="1">
                  <a:off x="2739147" y="3155891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2739147" y="3155891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V="1">
                  <a:off x="2739147" y="322965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2739147" y="322965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flipV="1">
                  <a:off x="2739147" y="330227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739147" y="330227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V="1">
                  <a:off x="2739147" y="3376037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2739147" y="3376037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V="1">
                  <a:off x="2739147" y="3449189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2739147" y="3449189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flipV="1">
                  <a:off x="2739147" y="3522952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2739147" y="3522952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2739147" y="3596104"/>
                  <a:ext cx="109728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4381449" y="5214615"/>
                <a:ext cx="109728" cy="440213"/>
                <a:chOff x="2739147" y="3155891"/>
                <a:chExt cx="109728" cy="440213"/>
              </a:xfrm>
              <a:grpFill/>
            </p:grpSpPr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739147" y="3155891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739147" y="3155891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739147" y="322965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739147" y="322965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739147" y="330227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739147" y="330227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739147" y="3376037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739147" y="3376037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739147" y="3449189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739147" y="3449189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739147" y="3522952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2739147" y="3522952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>
                  <a:off x="2739147" y="3596104"/>
                  <a:ext cx="109728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4559266" y="5216503"/>
                <a:ext cx="109728" cy="440213"/>
                <a:chOff x="2739147" y="3155891"/>
                <a:chExt cx="109728" cy="440213"/>
              </a:xfrm>
              <a:grpFill/>
            </p:grpSpPr>
            <p:cxnSp>
              <p:nvCxnSpPr>
                <p:cNvPr id="122" name="Straight Connector 121"/>
                <p:cNvCxnSpPr/>
                <p:nvPr/>
              </p:nvCxnSpPr>
              <p:spPr>
                <a:xfrm flipV="1">
                  <a:off x="2739147" y="3155891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2739147" y="3155891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2739147" y="322965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2739147" y="322965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flipV="1">
                  <a:off x="2739147" y="3302274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2739147" y="3302274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flipV="1">
                  <a:off x="2739147" y="3376037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2739147" y="3376037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V="1">
                  <a:off x="2739147" y="3449189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>
                  <a:off x="2739147" y="3449189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2739147" y="3522952"/>
                  <a:ext cx="109728" cy="73152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2739147" y="3522952"/>
                  <a:ext cx="109728" cy="0"/>
                </a:xfrm>
                <a:prstGeom prst="lin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>
                  <a:off x="2739147" y="3596104"/>
                  <a:ext cx="109728" cy="0"/>
                </a:xfrm>
                <a:prstGeom prst="straightConnector1">
                  <a:avLst/>
                </a:prstGeom>
                <a:grpFill/>
                <a:ln w="6350">
                  <a:solidFill>
                    <a:schemeClr val="tx1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Right Brace 93"/>
            <p:cNvSpPr/>
            <p:nvPr/>
          </p:nvSpPr>
          <p:spPr>
            <a:xfrm rot="10800000">
              <a:off x="2158189" y="3785342"/>
              <a:ext cx="54866" cy="155448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Brace 94"/>
            <p:cNvSpPr/>
            <p:nvPr/>
          </p:nvSpPr>
          <p:spPr>
            <a:xfrm rot="5400000">
              <a:off x="2487873" y="4036307"/>
              <a:ext cx="54864" cy="551387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75633" y="4299299"/>
              <a:ext cx="2992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93025" y="3513925"/>
              <a:ext cx="2915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ight Brace 97"/>
            <p:cNvSpPr/>
            <p:nvPr/>
          </p:nvSpPr>
          <p:spPr>
            <a:xfrm rot="16200000">
              <a:off x="412334" y="3640120"/>
              <a:ext cx="54866" cy="173736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660517" y="2977508"/>
              <a:ext cx="912891" cy="329003"/>
              <a:chOff x="3114037" y="3161131"/>
              <a:chExt cx="912891" cy="329003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114037" y="3243913"/>
                <a:ext cx="9128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Pack </a:t>
                </a:r>
                <a:r>
                  <a:rPr lang="en-US" sz="1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i="1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→ </a:t>
                </a:r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752648" y="3161131"/>
                <a:ext cx="2600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~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2900981" y="3516557"/>
              <a:ext cx="2915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ight Brace 100"/>
            <p:cNvSpPr/>
            <p:nvPr/>
          </p:nvSpPr>
          <p:spPr>
            <a:xfrm rot="16200000">
              <a:off x="3020290" y="3642752"/>
              <a:ext cx="54866" cy="173736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2349696" y="3477708"/>
              <a:ext cx="304260" cy="327936"/>
              <a:chOff x="3769978" y="3815082"/>
              <a:chExt cx="304260" cy="327936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3769978" y="3896797"/>
                <a:ext cx="30426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i="1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3792104" y="3815082"/>
                <a:ext cx="2600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~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3507564" y="3460311"/>
              <a:ext cx="328530" cy="327936"/>
              <a:chOff x="3769977" y="3815082"/>
              <a:chExt cx="328530" cy="327936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3769977" y="3896797"/>
                <a:ext cx="3285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792104" y="3815082"/>
                <a:ext cx="2600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~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891361" y="3559696"/>
              <a:ext cx="296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92705" y="3381641"/>
              <a:ext cx="1546053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8B4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2</a:t>
              </a:r>
              <a:r>
                <a:rPr lang="en-US" sz="900" baseline="30000" dirty="0" smtClean="0"/>
                <a:t>nd</a:t>
              </a:r>
              <a:r>
                <a:rPr lang="en-US" sz="900" dirty="0" smtClean="0"/>
                <a:t> loop around micro-kernel</a:t>
              </a:r>
              <a:endParaRPr lang="en-US" sz="900" dirty="0"/>
            </a:p>
          </p:txBody>
        </p:sp>
        <p:sp>
          <p:nvSpPr>
            <p:cNvPr id="106" name="Bent Arrow 105"/>
            <p:cNvSpPr/>
            <p:nvPr/>
          </p:nvSpPr>
          <p:spPr>
            <a:xfrm rot="5400000">
              <a:off x="2130233" y="3068508"/>
              <a:ext cx="966242" cy="262354"/>
            </a:xfrm>
            <a:prstGeom prst="bentArrow">
              <a:avLst>
                <a:gd name="adj1" fmla="val 23184"/>
                <a:gd name="adj2" fmla="val 28707"/>
                <a:gd name="adj3" fmla="val 27907"/>
                <a:gd name="adj4" fmla="val 51011"/>
              </a:avLst>
            </a:prstGeom>
            <a:solidFill>
              <a:srgbClr val="00CE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153893" y="3499387"/>
              <a:ext cx="4370832" cy="2916936"/>
            </a:xfrm>
            <a:prstGeom prst="roundRect">
              <a:avLst>
                <a:gd name="adj" fmla="val 1714"/>
              </a:avLst>
            </a:prstGeom>
            <a:solidFill>
              <a:srgbClr val="38B4FF">
                <a:alpha val="0"/>
              </a:srgbClr>
            </a:solidFill>
            <a:ln w="6350">
              <a:solidFill>
                <a:srgbClr val="38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4425612" y="4597260"/>
            <a:ext cx="4288536" cy="1944216"/>
            <a:chOff x="197259" y="4433903"/>
            <a:chExt cx="4288536" cy="1944216"/>
          </a:xfrm>
        </p:grpSpPr>
        <p:sp>
          <p:nvSpPr>
            <p:cNvPr id="269" name="Right Brace 268"/>
            <p:cNvSpPr/>
            <p:nvPr/>
          </p:nvSpPr>
          <p:spPr>
            <a:xfrm rot="10800000">
              <a:off x="1475224" y="4808290"/>
              <a:ext cx="54866" cy="155448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226595" y="4769925"/>
              <a:ext cx="3507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271" name="Rectangle 270"/>
            <p:cNvSpPr>
              <a:spLocks/>
            </p:cNvSpPr>
            <p:nvPr/>
          </p:nvSpPr>
          <p:spPr>
            <a:xfrm>
              <a:off x="2246768" y="4801942"/>
              <a:ext cx="548640" cy="457200"/>
            </a:xfrm>
            <a:prstGeom prst="rect">
              <a:avLst/>
            </a:prstGeom>
            <a:solidFill>
              <a:srgbClr val="00CE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>
              <a:spLocks/>
            </p:cNvSpPr>
            <p:nvPr/>
          </p:nvSpPr>
          <p:spPr>
            <a:xfrm>
              <a:off x="2246768" y="4801842"/>
              <a:ext cx="54864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>
              <a:spLocks/>
            </p:cNvSpPr>
            <p:nvPr/>
          </p:nvSpPr>
          <p:spPr>
            <a:xfrm>
              <a:off x="2246768" y="4954246"/>
              <a:ext cx="54864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>
              <a:spLocks/>
            </p:cNvSpPr>
            <p:nvPr/>
          </p:nvSpPr>
          <p:spPr>
            <a:xfrm>
              <a:off x="2246768" y="5106646"/>
              <a:ext cx="54983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/>
            <p:cNvGrpSpPr/>
            <p:nvPr/>
          </p:nvGrpSpPr>
          <p:grpSpPr>
            <a:xfrm>
              <a:off x="2288079" y="4821940"/>
              <a:ext cx="454819" cy="112204"/>
              <a:chOff x="2833085" y="4874324"/>
              <a:chExt cx="454819" cy="112204"/>
            </a:xfrm>
            <a:solidFill>
              <a:srgbClr val="00CE00"/>
            </a:solidFill>
          </p:grpSpPr>
          <p:cxnSp>
            <p:nvCxnSpPr>
              <p:cNvPr id="331" name="Straight Arrow Connector 330"/>
              <p:cNvCxnSpPr/>
              <p:nvPr/>
            </p:nvCxnSpPr>
            <p:spPr>
              <a:xfrm>
                <a:off x="3285523" y="4876800"/>
                <a:ext cx="0" cy="109728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28330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 flipH="1">
                <a:off x="28330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29092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 flipH="1">
                <a:off x="29092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29831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 flipH="1">
                <a:off x="29831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>
                <a:off x="30593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 flipH="1">
                <a:off x="30593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31355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 flipH="1">
                <a:off x="31355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/>
              <p:nvPr/>
            </p:nvCxnSpPr>
            <p:spPr>
              <a:xfrm>
                <a:off x="32117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 flipH="1">
                <a:off x="32117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6" name="Group 275"/>
            <p:cNvGrpSpPr/>
            <p:nvPr/>
          </p:nvGrpSpPr>
          <p:grpSpPr>
            <a:xfrm>
              <a:off x="2288079" y="4980246"/>
              <a:ext cx="454819" cy="112204"/>
              <a:chOff x="2833085" y="4874324"/>
              <a:chExt cx="454819" cy="112204"/>
            </a:xfrm>
            <a:solidFill>
              <a:srgbClr val="00CE00"/>
            </a:solidFill>
          </p:grpSpPr>
          <p:cxnSp>
            <p:nvCxnSpPr>
              <p:cNvPr id="318" name="Straight Arrow Connector 317"/>
              <p:cNvCxnSpPr/>
              <p:nvPr/>
            </p:nvCxnSpPr>
            <p:spPr>
              <a:xfrm>
                <a:off x="3285523" y="4876800"/>
                <a:ext cx="0" cy="109728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28330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H="1">
                <a:off x="28330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/>
              <p:nvPr/>
            </p:nvCxnSpPr>
            <p:spPr>
              <a:xfrm>
                <a:off x="29092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>
                <a:off x="29092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>
                <a:off x="29831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H="1">
                <a:off x="29831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>
                <a:off x="30593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 flipH="1">
                <a:off x="30593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31355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H="1">
                <a:off x="31355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32117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H="1">
                <a:off x="32117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/>
            <p:cNvGrpSpPr/>
            <p:nvPr/>
          </p:nvGrpSpPr>
          <p:grpSpPr>
            <a:xfrm>
              <a:off x="2288079" y="5126744"/>
              <a:ext cx="454819" cy="112204"/>
              <a:chOff x="2833085" y="4874324"/>
              <a:chExt cx="454819" cy="112204"/>
            </a:xfrm>
            <a:solidFill>
              <a:srgbClr val="00CE00"/>
            </a:solidFill>
          </p:grpSpPr>
          <p:cxnSp>
            <p:nvCxnSpPr>
              <p:cNvPr id="305" name="Straight Arrow Connector 304"/>
              <p:cNvCxnSpPr/>
              <p:nvPr/>
            </p:nvCxnSpPr>
            <p:spPr>
              <a:xfrm>
                <a:off x="3285523" y="4876800"/>
                <a:ext cx="0" cy="109728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28330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>
                <a:off x="28330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2909285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>
                <a:off x="2909285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29831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 flipH="1">
                <a:off x="29831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30593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H="1">
                <a:off x="30593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31355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H="1">
                <a:off x="31355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3211704" y="4874324"/>
                <a:ext cx="0" cy="109728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3211704" y="4876800"/>
                <a:ext cx="76200" cy="1072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TextBox 277"/>
            <p:cNvSpPr txBox="1"/>
            <p:nvPr/>
          </p:nvSpPr>
          <p:spPr>
            <a:xfrm>
              <a:off x="1754093" y="4839335"/>
              <a:ext cx="415498" cy="369333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dirty="0" smtClean="0"/>
                <a:t>+=</a:t>
              </a:r>
              <a:endParaRPr lang="en-US" dirty="0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2960855" y="4795251"/>
              <a:ext cx="171773" cy="530353"/>
            </a:xfrm>
            <a:prstGeom prst="rect">
              <a:avLst/>
            </a:prstGeom>
            <a:solidFill>
              <a:srgbClr val="38B4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56133" y="4804227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>
              <a:spLocks/>
            </p:cNvSpPr>
            <p:nvPr/>
          </p:nvSpPr>
          <p:spPr>
            <a:xfrm>
              <a:off x="1556133" y="4803084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>
              <a:spLocks/>
            </p:cNvSpPr>
            <p:nvPr/>
          </p:nvSpPr>
          <p:spPr>
            <a:xfrm>
              <a:off x="1556133" y="4955484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>
              <a:spLocks/>
            </p:cNvSpPr>
            <p:nvPr/>
          </p:nvSpPr>
          <p:spPr>
            <a:xfrm>
              <a:off x="1556133" y="5107884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2991877" y="4835308"/>
              <a:ext cx="109728" cy="440213"/>
              <a:chOff x="2739147" y="3155891"/>
              <a:chExt cx="109728" cy="440213"/>
            </a:xfrm>
            <a:solidFill>
              <a:srgbClr val="38B4FF"/>
            </a:solidFill>
          </p:grpSpPr>
          <p:cxnSp>
            <p:nvCxnSpPr>
              <p:cNvPr id="292" name="Straight Connector 29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5" name="Right Brace 284"/>
            <p:cNvSpPr/>
            <p:nvPr/>
          </p:nvSpPr>
          <p:spPr>
            <a:xfrm rot="16200000">
              <a:off x="1616201" y="4668976"/>
              <a:ext cx="54866" cy="164592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1497874" y="4535828"/>
              <a:ext cx="2915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Right Brace 286"/>
            <p:cNvSpPr/>
            <p:nvPr/>
          </p:nvSpPr>
          <p:spPr>
            <a:xfrm>
              <a:off x="3169397" y="4800073"/>
              <a:ext cx="54864" cy="530352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3163036" y="4952705"/>
              <a:ext cx="2992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8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89" name="Group 288"/>
            <p:cNvGrpSpPr/>
            <p:nvPr/>
          </p:nvGrpSpPr>
          <p:grpSpPr>
            <a:xfrm>
              <a:off x="197259" y="4433903"/>
              <a:ext cx="4288536" cy="1944216"/>
              <a:chOff x="197259" y="4433903"/>
              <a:chExt cx="4288536" cy="1944216"/>
            </a:xfrm>
          </p:grpSpPr>
          <p:sp>
            <p:nvSpPr>
              <p:cNvPr id="290" name="Rounded Rectangle 289"/>
              <p:cNvSpPr/>
              <p:nvPr/>
            </p:nvSpPr>
            <p:spPr>
              <a:xfrm>
                <a:off x="197259" y="4549319"/>
                <a:ext cx="4288536" cy="1828800"/>
              </a:xfrm>
              <a:prstGeom prst="roundRect">
                <a:avLst>
                  <a:gd name="adj" fmla="val 1714"/>
                </a:avLst>
              </a:prstGeom>
              <a:solidFill>
                <a:schemeClr val="accent1">
                  <a:alpha val="0"/>
                </a:schemeClr>
              </a:solidFill>
              <a:ln w="6350">
                <a:solidFill>
                  <a:srgbClr val="00C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2748598" y="4433903"/>
                <a:ext cx="152072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CE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1</a:t>
                </a:r>
                <a:r>
                  <a:rPr lang="en-US" sz="900" baseline="30000" dirty="0" smtClean="0"/>
                  <a:t>st</a:t>
                </a:r>
                <a:r>
                  <a:rPr lang="en-US" sz="900" dirty="0" smtClean="0"/>
                  <a:t> loop around micro-kernel</a:t>
                </a:r>
                <a:endParaRPr lang="en-US" sz="900" dirty="0"/>
              </a:p>
            </p:txBody>
          </p:sp>
        </p:grpSp>
      </p:grpSp>
      <p:grpSp>
        <p:nvGrpSpPr>
          <p:cNvPr id="390" name="Group 389"/>
          <p:cNvGrpSpPr/>
          <p:nvPr/>
        </p:nvGrpSpPr>
        <p:grpSpPr>
          <a:xfrm>
            <a:off x="4648631" y="5701241"/>
            <a:ext cx="956989" cy="746540"/>
            <a:chOff x="4648631" y="5701241"/>
            <a:chExt cx="956989" cy="746540"/>
          </a:xfrm>
        </p:grpSpPr>
        <p:sp>
          <p:nvSpPr>
            <p:cNvPr id="366" name="Rectangle 365"/>
            <p:cNvSpPr/>
            <p:nvPr/>
          </p:nvSpPr>
          <p:spPr>
            <a:xfrm>
              <a:off x="4648632" y="5911929"/>
              <a:ext cx="150338" cy="72777"/>
            </a:xfrm>
            <a:prstGeom prst="rect">
              <a:avLst/>
            </a:prstGeom>
            <a:solidFill>
              <a:srgbClr val="E500E5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761349" y="5834488"/>
              <a:ext cx="5854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L3 cache</a:t>
              </a:r>
              <a:endParaRPr lang="en-US" sz="900" dirty="0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4648632" y="6039945"/>
              <a:ext cx="150338" cy="72777"/>
            </a:xfrm>
            <a:prstGeom prst="rect">
              <a:avLst/>
            </a:prstGeom>
            <a:solidFill>
              <a:srgbClr val="00CE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4648631" y="6167961"/>
              <a:ext cx="150338" cy="72777"/>
            </a:xfrm>
            <a:prstGeom prst="rect">
              <a:avLst/>
            </a:prstGeom>
            <a:solidFill>
              <a:srgbClr val="38B4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TextBox 369"/>
            <p:cNvSpPr txBox="1"/>
            <p:nvPr/>
          </p:nvSpPr>
          <p:spPr>
            <a:xfrm>
              <a:off x="4761261" y="5960905"/>
              <a:ext cx="5854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L2 cache</a:t>
              </a:r>
              <a:endParaRPr lang="en-US" sz="900" dirty="0"/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4761349" y="6091513"/>
              <a:ext cx="5854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L1 cache</a:t>
              </a:r>
              <a:endParaRPr lang="en-US" sz="900" dirty="0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4648631" y="6295977"/>
              <a:ext cx="150338" cy="72777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4762680" y="6216949"/>
              <a:ext cx="590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registers</a:t>
              </a:r>
              <a:endParaRPr lang="en-US" sz="900" dirty="0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4648631" y="5780269"/>
              <a:ext cx="150338" cy="7277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4762119" y="5701241"/>
              <a:ext cx="8435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main memory</a:t>
              </a:r>
              <a:endParaRPr lang="en-US" sz="900" dirty="0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4466887" y="5535470"/>
            <a:ext cx="4206240" cy="965807"/>
            <a:chOff x="4466887" y="5535470"/>
            <a:chExt cx="4206240" cy="965807"/>
          </a:xfrm>
        </p:grpSpPr>
        <p:sp>
          <p:nvSpPr>
            <p:cNvPr id="345" name="TextBox 344"/>
            <p:cNvSpPr txBox="1"/>
            <p:nvPr/>
          </p:nvSpPr>
          <p:spPr>
            <a:xfrm>
              <a:off x="7377064" y="5778129"/>
              <a:ext cx="247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8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TextBox 345"/>
            <p:cNvSpPr txBox="1"/>
            <p:nvPr/>
          </p:nvSpPr>
          <p:spPr>
            <a:xfrm>
              <a:off x="5982077" y="5938240"/>
              <a:ext cx="415498" cy="369333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dirty="0" smtClean="0"/>
                <a:t>+=</a:t>
              </a:r>
              <a:endParaRPr lang="en-US" dirty="0"/>
            </a:p>
          </p:txBody>
        </p:sp>
        <p:sp>
          <p:nvSpPr>
            <p:cNvPr id="347" name="Rectangle 346"/>
            <p:cNvSpPr>
              <a:spLocks/>
            </p:cNvSpPr>
            <p:nvPr/>
          </p:nvSpPr>
          <p:spPr>
            <a:xfrm>
              <a:off x="5787512" y="5862040"/>
              <a:ext cx="171773" cy="1524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>
              <a:spLocks/>
            </p:cNvSpPr>
            <p:nvPr/>
          </p:nvSpPr>
          <p:spPr>
            <a:xfrm>
              <a:off x="6474288" y="5862040"/>
              <a:ext cx="557014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>
              <a:spLocks/>
            </p:cNvSpPr>
            <p:nvPr/>
          </p:nvSpPr>
          <p:spPr>
            <a:xfrm>
              <a:off x="6474288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>
              <a:spLocks/>
            </p:cNvSpPr>
            <p:nvPr/>
          </p:nvSpPr>
          <p:spPr>
            <a:xfrm>
              <a:off x="6983876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>
              <a:spLocks/>
            </p:cNvSpPr>
            <p:nvPr/>
          </p:nvSpPr>
          <p:spPr>
            <a:xfrm>
              <a:off x="6938026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>
              <a:spLocks/>
            </p:cNvSpPr>
            <p:nvPr/>
          </p:nvSpPr>
          <p:spPr>
            <a:xfrm>
              <a:off x="6520201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>
              <a:spLocks/>
            </p:cNvSpPr>
            <p:nvPr/>
          </p:nvSpPr>
          <p:spPr>
            <a:xfrm>
              <a:off x="6567469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>
              <a:spLocks/>
            </p:cNvSpPr>
            <p:nvPr/>
          </p:nvSpPr>
          <p:spPr>
            <a:xfrm>
              <a:off x="6614379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>
              <a:spLocks/>
            </p:cNvSpPr>
            <p:nvPr/>
          </p:nvSpPr>
          <p:spPr>
            <a:xfrm>
              <a:off x="6659814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>
              <a:spLocks/>
            </p:cNvSpPr>
            <p:nvPr/>
          </p:nvSpPr>
          <p:spPr>
            <a:xfrm>
              <a:off x="6706724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>
              <a:spLocks/>
            </p:cNvSpPr>
            <p:nvPr/>
          </p:nvSpPr>
          <p:spPr>
            <a:xfrm>
              <a:off x="6751697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>
              <a:spLocks/>
            </p:cNvSpPr>
            <p:nvPr/>
          </p:nvSpPr>
          <p:spPr>
            <a:xfrm>
              <a:off x="6798607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>
              <a:spLocks/>
            </p:cNvSpPr>
            <p:nvPr/>
          </p:nvSpPr>
          <p:spPr>
            <a:xfrm>
              <a:off x="6892427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>
              <a:spLocks/>
            </p:cNvSpPr>
            <p:nvPr/>
          </p:nvSpPr>
          <p:spPr>
            <a:xfrm>
              <a:off x="6845517" y="5862040"/>
              <a:ext cx="46910" cy="152400"/>
            </a:xfrm>
            <a:prstGeom prst="rect">
              <a:avLst/>
            </a:prstGeom>
            <a:solidFill>
              <a:srgbClr val="00CE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>
              <a:spLocks/>
            </p:cNvSpPr>
            <p:nvPr/>
          </p:nvSpPr>
          <p:spPr>
            <a:xfrm>
              <a:off x="7191171" y="5862040"/>
              <a:ext cx="171773" cy="46099"/>
            </a:xfrm>
            <a:prstGeom prst="rect">
              <a:avLst/>
            </a:prstGeom>
            <a:solidFill>
              <a:srgbClr val="38B4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2" name="Right Brace 361"/>
            <p:cNvSpPr/>
            <p:nvPr/>
          </p:nvSpPr>
          <p:spPr>
            <a:xfrm rot="5400000">
              <a:off x="6470985" y="6047706"/>
              <a:ext cx="54866" cy="45719"/>
            </a:xfrm>
            <a:prstGeom prst="righ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ight Brace 362"/>
            <p:cNvSpPr/>
            <p:nvPr/>
          </p:nvSpPr>
          <p:spPr>
            <a:xfrm>
              <a:off x="7388463" y="5867156"/>
              <a:ext cx="54866" cy="45719"/>
            </a:xfrm>
            <a:prstGeom prst="rightBrac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6376848" y="6074511"/>
              <a:ext cx="247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8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5" name="Group 364"/>
            <p:cNvGrpSpPr/>
            <p:nvPr/>
          </p:nvGrpSpPr>
          <p:grpSpPr>
            <a:xfrm>
              <a:off x="7191166" y="5908761"/>
              <a:ext cx="171778" cy="460830"/>
              <a:chOff x="2962813" y="5745404"/>
              <a:chExt cx="171778" cy="460830"/>
            </a:xfrm>
            <a:solidFill>
              <a:srgbClr val="38B4FF"/>
            </a:solidFill>
          </p:grpSpPr>
          <p:sp>
            <p:nvSpPr>
              <p:cNvPr id="378" name="Rectangle 377"/>
              <p:cNvSpPr>
                <a:spLocks/>
              </p:cNvSpPr>
              <p:nvPr/>
            </p:nvSpPr>
            <p:spPr>
              <a:xfrm>
                <a:off x="2962817" y="5745404"/>
                <a:ext cx="171773" cy="460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>
                <a:spLocks/>
              </p:cNvSpPr>
              <p:nvPr/>
            </p:nvSpPr>
            <p:spPr>
              <a:xfrm>
                <a:off x="2962816" y="5790985"/>
                <a:ext cx="171773" cy="460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>
                <a:spLocks/>
              </p:cNvSpPr>
              <p:nvPr/>
            </p:nvSpPr>
            <p:spPr>
              <a:xfrm>
                <a:off x="2962815" y="5837084"/>
                <a:ext cx="171773" cy="460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>
                <a:spLocks/>
              </p:cNvSpPr>
              <p:nvPr/>
            </p:nvSpPr>
            <p:spPr>
              <a:xfrm>
                <a:off x="2962818" y="5883183"/>
                <a:ext cx="171773" cy="460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>
                <a:spLocks/>
              </p:cNvSpPr>
              <p:nvPr/>
            </p:nvSpPr>
            <p:spPr>
              <a:xfrm>
                <a:off x="2962814" y="5929282"/>
                <a:ext cx="171773" cy="460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>
                <a:spLocks/>
              </p:cNvSpPr>
              <p:nvPr/>
            </p:nvSpPr>
            <p:spPr>
              <a:xfrm>
                <a:off x="2962813" y="6021838"/>
                <a:ext cx="171773" cy="460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>
                <a:spLocks/>
              </p:cNvSpPr>
              <p:nvPr/>
            </p:nvSpPr>
            <p:spPr>
              <a:xfrm>
                <a:off x="2962818" y="5975381"/>
                <a:ext cx="171773" cy="460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>
                <a:spLocks/>
              </p:cNvSpPr>
              <p:nvPr/>
            </p:nvSpPr>
            <p:spPr>
              <a:xfrm>
                <a:off x="2962818" y="6067937"/>
                <a:ext cx="171773" cy="460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>
                <a:spLocks/>
              </p:cNvSpPr>
              <p:nvPr/>
            </p:nvSpPr>
            <p:spPr>
              <a:xfrm>
                <a:off x="2962818" y="6114036"/>
                <a:ext cx="171773" cy="460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>
                <a:spLocks/>
              </p:cNvSpPr>
              <p:nvPr/>
            </p:nvSpPr>
            <p:spPr>
              <a:xfrm>
                <a:off x="2962818" y="6160135"/>
                <a:ext cx="171773" cy="460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6" name="Rounded Rectangle 375"/>
            <p:cNvSpPr/>
            <p:nvPr/>
          </p:nvSpPr>
          <p:spPr>
            <a:xfrm>
              <a:off x="4466887" y="5650885"/>
              <a:ext cx="4206240" cy="85039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6237643" y="5535470"/>
              <a:ext cx="793659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micro-kernel</a:t>
              </a:r>
              <a:endParaRPr lang="en-US" sz="900" dirty="0"/>
            </a:p>
          </p:txBody>
        </p:sp>
      </p:grpSp>
      <p:graphicFrame>
        <p:nvGraphicFramePr>
          <p:cNvPr id="388" name="Object 3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697010"/>
              </p:ext>
            </p:extLst>
          </p:nvPr>
        </p:nvGraphicFramePr>
        <p:xfrm>
          <a:off x="684213" y="3140075"/>
          <a:ext cx="24828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Equation" r:id="rId3" imgW="723900" imgH="190500" progId="Equation.3">
                  <p:embed/>
                </p:oleObj>
              </mc:Choice>
              <mc:Fallback>
                <p:oleObj name="Equation" r:id="rId3" imgW="7239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213" y="3140075"/>
                        <a:ext cx="24828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" name="Rectangle 388"/>
          <p:cNvSpPr/>
          <p:nvPr/>
        </p:nvSpPr>
        <p:spPr>
          <a:xfrm>
            <a:off x="3965222" y="3513667"/>
            <a:ext cx="5178778" cy="1213555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5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 animBg="1"/>
      <p:bldP spid="38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7" y="1778000"/>
            <a:ext cx="5661966" cy="4521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Intel Xeon “</a:t>
            </a:r>
            <a:r>
              <a:rPr lang="en-US" dirty="0" err="1"/>
              <a:t>Dunnington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dirty="0" smtClean="0"/>
              <a:t>(one core)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1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179" y="1708646"/>
            <a:ext cx="4423991" cy="382845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Xeon Phi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4503" y="701884"/>
            <a:ext cx="1676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240 threads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1703" y="2566895"/>
            <a:ext cx="133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84% of peak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6117" y="5822798"/>
            <a:ext cx="801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Tyler M. Smith, Robert van de Geijn, Mikhail </a:t>
            </a:r>
            <a:r>
              <a:rPr lang="en-US" dirty="0" err="1"/>
              <a:t>Smelyanskiy</a:t>
            </a:r>
            <a:r>
              <a:rPr lang="en-US" dirty="0"/>
              <a:t>, Jeff R. Hammond, and Field G. Van Zee.  Anatomy of High-Performance Many-Threaded Matrix Multiplication.  IPDPS 2014.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8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ScaLAPACK</a:t>
            </a:r>
            <a:r>
              <a:rPr lang="en-US" dirty="0" smtClean="0"/>
              <a:t> </a:t>
            </a:r>
            <a:r>
              <a:rPr lang="en-US" dirty="0" err="1" smtClean="0"/>
              <a:t>Cholesky</a:t>
            </a:r>
            <a:r>
              <a:rPr lang="en-US" dirty="0" smtClean="0"/>
              <a:t> Factorization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086412"/>
            <a:ext cx="8553387" cy="7366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353556"/>
            <a:ext cx="9144000" cy="501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latin typeface="Courier New"/>
                <a:cs typeface="Courier New"/>
              </a:rPr>
              <a:t> DO 20 J = JN+1, JA+N-1, DESCA( NB_ )</a:t>
            </a:r>
          </a:p>
          <a:p>
            <a:r>
              <a:rPr lang="pt-BR" sz="1600" b="1" dirty="0" smtClean="0">
                <a:latin typeface="Courier New"/>
                <a:cs typeface="Courier New"/>
              </a:rPr>
              <a:t>    JB </a:t>
            </a:r>
            <a:r>
              <a:rPr lang="pt-BR" sz="1600" b="1" dirty="0">
                <a:latin typeface="Courier New"/>
                <a:cs typeface="Courier New"/>
              </a:rPr>
              <a:t>= MIN( N-J+JA, DESCA( NB_ ) )</a:t>
            </a:r>
          </a:p>
          <a:p>
            <a:r>
              <a:rPr lang="pt-BR" sz="1600" b="1" dirty="0" smtClean="0">
                <a:latin typeface="Courier New"/>
                <a:cs typeface="Courier New"/>
              </a:rPr>
              <a:t>    </a:t>
            </a:r>
            <a:r>
              <a:rPr lang="pt-BR" sz="1600" b="1" dirty="0" err="1" smtClean="0">
                <a:latin typeface="Courier New"/>
                <a:cs typeface="Courier New"/>
              </a:rPr>
              <a:t>I</a:t>
            </a:r>
            <a:r>
              <a:rPr lang="pt-BR" sz="1600" b="1" dirty="0" smtClean="0">
                <a:latin typeface="Courier New"/>
                <a:cs typeface="Courier New"/>
              </a:rPr>
              <a:t> = IA + J – JA</a:t>
            </a:r>
          </a:p>
          <a:p>
            <a:endParaRPr lang="pt-BR" sz="1600" b="1" dirty="0" smtClean="0">
              <a:latin typeface="Courier New"/>
              <a:cs typeface="Courier New"/>
            </a:endParaRPr>
          </a:p>
          <a:p>
            <a:r>
              <a:rPr lang="pt-BR" sz="1600" b="1" dirty="0">
                <a:latin typeface="Courier New"/>
                <a:cs typeface="Courier New"/>
              </a:rPr>
              <a:t> </a:t>
            </a:r>
            <a:r>
              <a:rPr lang="pt-BR" sz="1600" b="1" dirty="0" smtClean="0">
                <a:latin typeface="Courier New"/>
                <a:cs typeface="Courier New"/>
              </a:rPr>
              <a:t>   CALL PDPOTF2( UPLO, JB, A, </a:t>
            </a:r>
            <a:r>
              <a:rPr lang="pt-BR" sz="1600" b="1" dirty="0" err="1" smtClean="0">
                <a:latin typeface="Courier New"/>
                <a:cs typeface="Courier New"/>
              </a:rPr>
              <a:t>I</a:t>
            </a:r>
            <a:r>
              <a:rPr lang="pt-BR" sz="1600" b="1" dirty="0" smtClean="0">
                <a:latin typeface="Courier New"/>
                <a:cs typeface="Courier New"/>
              </a:rPr>
              <a:t>, J, DESCA, INFO )</a:t>
            </a:r>
          </a:p>
          <a:p>
            <a:r>
              <a:rPr lang="pt-BR" sz="1600" b="1" dirty="0" smtClean="0">
                <a:latin typeface="Courier New"/>
                <a:cs typeface="Courier New"/>
              </a:rPr>
              <a:t>    </a:t>
            </a:r>
            <a:r>
              <a:rPr lang="pt-BR" sz="1600" b="1" dirty="0">
                <a:latin typeface="Courier New"/>
                <a:cs typeface="Courier New"/>
              </a:rPr>
              <a:t>IF( INFO.NE.0 ) THEN</a:t>
            </a:r>
          </a:p>
          <a:p>
            <a:r>
              <a:rPr lang="pt-BR" sz="1600" b="1" dirty="0">
                <a:latin typeface="Courier New"/>
                <a:cs typeface="Courier New"/>
              </a:rPr>
              <a:t>      </a:t>
            </a:r>
            <a:r>
              <a:rPr lang="pt-BR" sz="1600" b="1" dirty="0" smtClean="0">
                <a:latin typeface="Courier New"/>
                <a:cs typeface="Courier New"/>
              </a:rPr>
              <a:t> </a:t>
            </a:r>
            <a:r>
              <a:rPr lang="pt-BR" sz="1600" b="1" dirty="0">
                <a:latin typeface="Courier New"/>
                <a:cs typeface="Courier New"/>
              </a:rPr>
              <a:t>INFO = INFO + J - JA</a:t>
            </a:r>
          </a:p>
          <a:p>
            <a:r>
              <a:rPr lang="pt-BR" sz="1600" b="1" dirty="0">
                <a:latin typeface="Courier New"/>
                <a:cs typeface="Courier New"/>
              </a:rPr>
              <a:t>      </a:t>
            </a:r>
            <a:r>
              <a:rPr lang="pt-BR" sz="1600" b="1" dirty="0" smtClean="0">
                <a:latin typeface="Courier New"/>
                <a:cs typeface="Courier New"/>
              </a:rPr>
              <a:t> </a:t>
            </a:r>
            <a:r>
              <a:rPr lang="pt-BR" sz="1600" b="1" dirty="0">
                <a:latin typeface="Courier New"/>
                <a:cs typeface="Courier New"/>
              </a:rPr>
              <a:t>GO TO 30</a:t>
            </a:r>
          </a:p>
          <a:p>
            <a:r>
              <a:rPr lang="pt-BR" sz="1600" b="1" dirty="0">
                <a:latin typeface="Courier New"/>
                <a:cs typeface="Courier New"/>
              </a:rPr>
              <a:t>   </a:t>
            </a:r>
            <a:r>
              <a:rPr lang="pt-BR" sz="1600" b="1" dirty="0" smtClean="0">
                <a:latin typeface="Courier New"/>
                <a:cs typeface="Courier New"/>
              </a:rPr>
              <a:t> </a:t>
            </a:r>
            <a:r>
              <a:rPr lang="pt-BR" sz="1600" b="1" dirty="0">
                <a:latin typeface="Courier New"/>
                <a:cs typeface="Courier New"/>
              </a:rPr>
              <a:t>END IF</a:t>
            </a:r>
          </a:p>
          <a:p>
            <a:r>
              <a:rPr lang="pt-BR" sz="1600" b="1" dirty="0" smtClean="0">
                <a:latin typeface="Courier New"/>
                <a:cs typeface="Courier New"/>
              </a:rPr>
              <a:t>*</a:t>
            </a:r>
            <a:endParaRPr lang="pt-BR" sz="1600" b="1" dirty="0">
              <a:latin typeface="Courier New"/>
              <a:cs typeface="Courier New"/>
            </a:endParaRPr>
          </a:p>
          <a:p>
            <a:r>
              <a:rPr lang="pt-BR" sz="1600" b="1" dirty="0">
                <a:latin typeface="Courier New"/>
                <a:cs typeface="Courier New"/>
              </a:rPr>
              <a:t>    </a:t>
            </a:r>
            <a:r>
              <a:rPr lang="pt-BR" sz="1600" b="1" dirty="0" smtClean="0">
                <a:latin typeface="Courier New"/>
                <a:cs typeface="Courier New"/>
              </a:rPr>
              <a:t>IF</a:t>
            </a:r>
            <a:r>
              <a:rPr lang="pt-BR" sz="1600" b="1" dirty="0">
                <a:latin typeface="Courier New"/>
                <a:cs typeface="Courier New"/>
              </a:rPr>
              <a:t>( J-JA+JB+1.LE.N ) THEN</a:t>
            </a:r>
          </a:p>
          <a:p>
            <a:r>
              <a:rPr lang="pt-BR" sz="1600" b="1" dirty="0" smtClean="0">
                <a:latin typeface="Courier New"/>
                <a:cs typeface="Courier New"/>
              </a:rPr>
              <a:t>      CALL PDTRSM( '</a:t>
            </a:r>
            <a:r>
              <a:rPr lang="pt-BR" sz="1600" b="1" dirty="0" err="1" smtClean="0">
                <a:latin typeface="Courier New"/>
                <a:cs typeface="Courier New"/>
              </a:rPr>
              <a:t>Right</a:t>
            </a:r>
            <a:r>
              <a:rPr lang="pt-BR" sz="1600" b="1" dirty="0" smtClean="0">
                <a:latin typeface="Courier New"/>
                <a:cs typeface="Courier New"/>
              </a:rPr>
              <a:t>', UPLO, '</a:t>
            </a:r>
            <a:r>
              <a:rPr lang="pt-BR" sz="1600" b="1" dirty="0" err="1" smtClean="0">
                <a:latin typeface="Courier New"/>
                <a:cs typeface="Courier New"/>
              </a:rPr>
              <a:t>Transpose</a:t>
            </a:r>
            <a:r>
              <a:rPr lang="pt-BR" sz="1600" b="1" dirty="0" smtClean="0">
                <a:latin typeface="Courier New"/>
                <a:cs typeface="Courier New"/>
              </a:rPr>
              <a:t>', 'Non-Unit', </a:t>
            </a:r>
            <a:r>
              <a:rPr lang="pt-BR" sz="1600" b="1" dirty="0">
                <a:latin typeface="Courier New"/>
                <a:cs typeface="Courier New"/>
              </a:rPr>
              <a:t>N-J-JB+JA, </a:t>
            </a:r>
            <a:endParaRPr lang="pt-BR" sz="1600" b="1" dirty="0" smtClean="0">
              <a:latin typeface="Courier New"/>
              <a:cs typeface="Courier New"/>
            </a:endParaRPr>
          </a:p>
          <a:p>
            <a:r>
              <a:rPr lang="pt-BR" sz="1600" b="1" dirty="0" smtClean="0">
                <a:latin typeface="Courier New"/>
                <a:cs typeface="Courier New"/>
              </a:rPr>
              <a:t>$                  JB, ONE, A, </a:t>
            </a:r>
            <a:r>
              <a:rPr lang="pt-BR" sz="1600" b="1" dirty="0" err="1" smtClean="0">
                <a:latin typeface="Courier New"/>
                <a:cs typeface="Courier New"/>
              </a:rPr>
              <a:t>I</a:t>
            </a:r>
            <a:r>
              <a:rPr lang="pt-BR" sz="1600" b="1" dirty="0" smtClean="0">
                <a:latin typeface="Courier New"/>
                <a:cs typeface="Courier New"/>
              </a:rPr>
              <a:t>, J, DESCA, A, I+JB, </a:t>
            </a:r>
            <a:r>
              <a:rPr lang="pt-BR" sz="1600" b="1" dirty="0">
                <a:latin typeface="Courier New"/>
                <a:cs typeface="Courier New"/>
              </a:rPr>
              <a:t>J, DESCA </a:t>
            </a:r>
            <a:r>
              <a:rPr lang="pt-BR" sz="1600" b="1" dirty="0" smtClean="0">
                <a:latin typeface="Courier New"/>
                <a:cs typeface="Courier New"/>
              </a:rPr>
              <a:t>)</a:t>
            </a:r>
          </a:p>
          <a:p>
            <a:endParaRPr lang="pt-BR" sz="1600" b="1" dirty="0">
              <a:latin typeface="Courier New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      CALL PDSYRK( UPLO, 'No Transpose', N-J-JB+JA, JB, -ONE,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$          </a:t>
            </a:r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>
                <a:latin typeface="Courier New"/>
                <a:cs typeface="Courier New"/>
              </a:rPr>
              <a:t>A, I+JB, J, DESCA, ONE, A, I+JB, J+JB,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$                      DESCA )</a:t>
            </a:r>
          </a:p>
          <a:p>
            <a:r>
              <a:rPr lang="en-US" sz="1600" b="1" dirty="0">
                <a:latin typeface="Courier New"/>
                <a:cs typeface="Courier New"/>
              </a:rPr>
              <a:t>*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    END IF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20    CONTINUE</a:t>
            </a:r>
          </a:p>
        </p:txBody>
      </p:sp>
    </p:spTree>
    <p:extLst>
      <p:ext uri="{BB962C8B-B14F-4D97-AF65-F5344CB8AC3E}">
        <p14:creationId xmlns:p14="http://schemas.microsoft.com/office/powerpoint/2010/main" val="104831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Xeon Phi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46" y="118948"/>
            <a:ext cx="6067058" cy="52270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6117" y="5822798"/>
            <a:ext cx="801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Tyler M. Smith, Robert van de Geijn, Mikhail </a:t>
            </a:r>
            <a:r>
              <a:rPr lang="en-US" dirty="0" err="1"/>
              <a:t>Smelyanskiy</a:t>
            </a:r>
            <a:r>
              <a:rPr lang="en-US" dirty="0"/>
              <a:t>, Jeff R. Hammond, and Field G. Van Zee.  Anatomy of High-Performance Many-Threaded Matrix Multiplication.  IPDPS 2014.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0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Legos with BLIS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Strassen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" y="2409988"/>
            <a:ext cx="9144000" cy="36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4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23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BL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1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0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4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2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92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87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4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John A. Gunnels, Greg M. Henry, and Robert A. van de Geijn. A Family of High-Performance Matrix Algorithms. In </a:t>
            </a:r>
            <a:r>
              <a:rPr lang="en-US" sz="1800" i="1" dirty="0" smtClean="0"/>
              <a:t>Computational Science - 2001</a:t>
            </a:r>
            <a:r>
              <a:rPr lang="en-US" sz="1800" dirty="0" smtClean="0"/>
              <a:t>. </a:t>
            </a:r>
          </a:p>
          <a:p>
            <a:r>
              <a:rPr lang="en-US" sz="1800" dirty="0" smtClean="0">
                <a:effectLst/>
              </a:rPr>
              <a:t>Kazushige </a:t>
            </a:r>
            <a:r>
              <a:rPr lang="en-US" sz="1800" dirty="0" err="1" smtClean="0">
                <a:effectLst/>
              </a:rPr>
              <a:t>Goto</a:t>
            </a:r>
            <a:r>
              <a:rPr lang="en-US" sz="1800" dirty="0" smtClean="0">
                <a:effectLst/>
              </a:rPr>
              <a:t>, Robert A. van de Geijn.  </a:t>
            </a:r>
            <a:r>
              <a:rPr lang="en-US" sz="1800" dirty="0" smtClean="0"/>
              <a:t>Anatomy of high-performance matrix multiplication. </a:t>
            </a:r>
            <a:r>
              <a:rPr lang="en-US" sz="1800" dirty="0" smtClean="0">
                <a:effectLst/>
              </a:rPr>
              <a:t>ACM Transactions on Mathematical Software (TOMS), 2008.</a:t>
            </a:r>
          </a:p>
          <a:p>
            <a:r>
              <a:rPr lang="en-US" sz="1800" dirty="0" smtClean="0">
                <a:effectLst/>
              </a:rPr>
              <a:t>Kazushige </a:t>
            </a:r>
            <a:r>
              <a:rPr lang="en-US" sz="1800" dirty="0" err="1" smtClean="0">
                <a:effectLst/>
              </a:rPr>
              <a:t>Goto</a:t>
            </a:r>
            <a:r>
              <a:rPr lang="en-US" sz="1800" dirty="0" smtClean="0">
                <a:effectLst/>
              </a:rPr>
              <a:t>, Robert van de Geijn.</a:t>
            </a:r>
            <a:r>
              <a:rPr lang="en-US" sz="1800" dirty="0"/>
              <a:t> </a:t>
            </a:r>
            <a:r>
              <a:rPr lang="en-US" sz="1800" dirty="0" smtClean="0"/>
              <a:t>High-performance implementation of the level-3 BLAS. </a:t>
            </a:r>
            <a:r>
              <a:rPr lang="en-US" sz="1800" dirty="0" smtClean="0">
                <a:effectLst/>
              </a:rPr>
              <a:t>ACM Transactions on Mathematical Software (TOMS), 2008</a:t>
            </a:r>
          </a:p>
          <a:p>
            <a:r>
              <a:rPr lang="en-US" sz="1800" dirty="0" smtClean="0">
                <a:effectLst/>
              </a:rPr>
              <a:t>Field G. Van Zee, Robert A. van de Geijn.</a:t>
            </a:r>
            <a:r>
              <a:rPr lang="en-US" sz="1800" dirty="0"/>
              <a:t> </a:t>
            </a:r>
            <a:r>
              <a:rPr lang="en-US" sz="1800" dirty="0" smtClean="0"/>
              <a:t> BLIS: A Framework for Rapidly Instantiating BLAS Functionality. </a:t>
            </a:r>
            <a:r>
              <a:rPr lang="en-US" sz="1800" dirty="0" smtClean="0">
                <a:effectLst/>
              </a:rPr>
              <a:t>ACM Transactions on Mathematical Software (TOMS), 2015</a:t>
            </a:r>
          </a:p>
          <a:p>
            <a:r>
              <a:rPr lang="en-US" sz="1800" dirty="0" smtClean="0"/>
              <a:t>Tyler M. Smith, Robert van de Geijn, Mikhail </a:t>
            </a:r>
            <a:r>
              <a:rPr lang="en-US" sz="1800" dirty="0" err="1" smtClean="0"/>
              <a:t>Smelyanskiy</a:t>
            </a:r>
            <a:r>
              <a:rPr lang="en-US" sz="1800" dirty="0" smtClean="0"/>
              <a:t>, Jeff R. Hammond, and Field G. Van Zee.  Anatomy of High-Performance Many-Threaded Matrix Multiplication.</a:t>
            </a:r>
            <a:r>
              <a:rPr lang="en-US" sz="1800" dirty="0"/>
              <a:t> </a:t>
            </a:r>
            <a:r>
              <a:rPr lang="en-US" sz="1800" dirty="0" smtClean="0"/>
              <a:t> IPDPS 2014. </a:t>
            </a:r>
          </a:p>
          <a:p>
            <a:r>
              <a:rPr lang="en-US" sz="1800" dirty="0" smtClean="0"/>
              <a:t>Field G. Van Zee, Tyler Smith, Bryan Marker, </a:t>
            </a:r>
            <a:r>
              <a:rPr lang="en-US" sz="1800" dirty="0" err="1" smtClean="0"/>
              <a:t>Tze</a:t>
            </a:r>
            <a:r>
              <a:rPr lang="en-US" sz="1800" dirty="0" smtClean="0"/>
              <a:t> </a:t>
            </a:r>
            <a:r>
              <a:rPr lang="en-US" sz="1800" dirty="0" err="1" smtClean="0"/>
              <a:t>Meng</a:t>
            </a:r>
            <a:r>
              <a:rPr lang="en-US" sz="1800" dirty="0" smtClean="0"/>
              <a:t> Low, Robert A. van de Geijn, Francisco D. </a:t>
            </a:r>
            <a:r>
              <a:rPr lang="en-US" sz="1800" dirty="0" err="1" smtClean="0"/>
              <a:t>Igual</a:t>
            </a:r>
            <a:r>
              <a:rPr lang="en-US" sz="1800" dirty="0" smtClean="0"/>
              <a:t>, Mikhail </a:t>
            </a:r>
            <a:r>
              <a:rPr lang="en-US" sz="1800" dirty="0" err="1" smtClean="0"/>
              <a:t>Smelyanskiy</a:t>
            </a:r>
            <a:r>
              <a:rPr lang="en-US" sz="1800" dirty="0" smtClean="0"/>
              <a:t>, </a:t>
            </a:r>
            <a:r>
              <a:rPr lang="en-US" sz="1800" dirty="0" err="1" smtClean="0"/>
              <a:t>Xianyi</a:t>
            </a:r>
            <a:r>
              <a:rPr lang="en-US" sz="1800" dirty="0" smtClean="0"/>
              <a:t> Zhang, Michael </a:t>
            </a:r>
            <a:r>
              <a:rPr lang="en-US" sz="1800" dirty="0" err="1" smtClean="0"/>
              <a:t>Kistler</a:t>
            </a:r>
            <a:r>
              <a:rPr lang="en-US" sz="1800" dirty="0" smtClean="0"/>
              <a:t>, Vernon </a:t>
            </a:r>
            <a:r>
              <a:rPr lang="en-US" sz="1800" dirty="0" err="1" smtClean="0"/>
              <a:t>Austel</a:t>
            </a:r>
            <a:r>
              <a:rPr lang="en-US" sz="1800" dirty="0" smtClean="0"/>
              <a:t>, John Gunnels, Lee </a:t>
            </a:r>
            <a:r>
              <a:rPr lang="en-US" sz="1800" dirty="0" err="1" smtClean="0"/>
              <a:t>Killough</a:t>
            </a:r>
            <a:r>
              <a:rPr lang="en-US" sz="1800" dirty="0" smtClean="0"/>
              <a:t>. The BLIS Framework: Experiments in Portability.</a:t>
            </a:r>
            <a:r>
              <a:rPr lang="en-US" sz="1800" dirty="0"/>
              <a:t> </a:t>
            </a:r>
            <a:r>
              <a:rPr lang="en-US" sz="1800" dirty="0" smtClean="0"/>
              <a:t> ACM Transactions on Mathematical Software. To appear. </a:t>
            </a:r>
          </a:p>
          <a:p>
            <a:endParaRPr lang="en-US" sz="1400" dirty="0" smtClean="0">
              <a:effectLst/>
            </a:endParaRPr>
          </a:p>
          <a:p>
            <a:endParaRPr lang="en-US" sz="1400" dirty="0" smtClean="0">
              <a:effectLst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751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Linear Algebra Package </a:t>
            </a:r>
            <a:r>
              <a:rPr lang="en-US" dirty="0" smtClean="0"/>
              <a:t>(PLAPACK)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Conceived in Spring 1996.</a:t>
            </a:r>
          </a:p>
          <a:p>
            <a:pPr lvl="1"/>
            <a:r>
              <a:rPr lang="en-US" dirty="0" smtClean="0"/>
              <a:t>CS395T Parallel Computing at UT Austin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sers’ manual for fictitious distributed memory parallel dense linear algebra (DLA) package (SL – Simple Library)</a:t>
            </a:r>
          </a:p>
          <a:p>
            <a:pPr lvl="1"/>
            <a:r>
              <a:rPr lang="en-US" dirty="0" smtClean="0"/>
              <a:t>Class implemented parts of the package</a:t>
            </a:r>
          </a:p>
          <a:p>
            <a:r>
              <a:rPr lang="en-US" dirty="0" smtClean="0"/>
              <a:t>Using PLAPACK, MIT Press, 1997</a:t>
            </a:r>
          </a:p>
          <a:p>
            <a:pPr lvl="1"/>
            <a:r>
              <a:rPr lang="en-US" dirty="0" err="1" smtClean="0"/>
              <a:t>RvdG</a:t>
            </a:r>
            <a:r>
              <a:rPr lang="en-US" dirty="0" smtClean="0"/>
              <a:t> with contributions from Carter Edwards, John Gunnels, Greg Morrow, James </a:t>
            </a:r>
            <a:r>
              <a:rPr lang="en-US" dirty="0" err="1" smtClean="0"/>
              <a:t>Overfelt</a:t>
            </a:r>
            <a:r>
              <a:rPr lang="en-US" dirty="0" smtClean="0"/>
              <a:t>, …</a:t>
            </a:r>
          </a:p>
          <a:p>
            <a:r>
              <a:rPr lang="en-US" dirty="0" smtClean="0"/>
              <a:t>First release of PLAPACK: Spring 1997</a:t>
            </a:r>
          </a:p>
          <a:p>
            <a:r>
              <a:rPr lang="en-US" dirty="0" smtClean="0"/>
              <a:t>Funding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ubcontract from PRISM project (itself funded by NSF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Intel Research Council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048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Careful refactoring of </a:t>
            </a:r>
            <a:r>
              <a:rPr lang="en-US" dirty="0" err="1" smtClean="0"/>
              <a:t>GotoBLAS</a:t>
            </a:r>
            <a:endParaRPr lang="en-US" dirty="0" smtClean="0"/>
          </a:p>
          <a:p>
            <a:r>
              <a:rPr lang="en-US" dirty="0" smtClean="0"/>
              <a:t>Less code to optimize</a:t>
            </a:r>
            <a:endParaRPr lang="en-US" dirty="0"/>
          </a:p>
          <a:p>
            <a:r>
              <a:rPr lang="en-US" dirty="0" smtClean="0"/>
              <a:t>More loops to parallelize</a:t>
            </a:r>
            <a:endParaRPr lang="en-US" dirty="0"/>
          </a:p>
          <a:p>
            <a:r>
              <a:rPr lang="en-US" dirty="0" smtClean="0"/>
              <a:t>Microkernel supports all level-3 BLAS</a:t>
            </a:r>
            <a:endParaRPr lang="en-US" dirty="0"/>
          </a:p>
          <a:p>
            <a:r>
              <a:rPr lang="en-US" dirty="0" smtClean="0"/>
              <a:t>Similar kernels for level-2 BLAS</a:t>
            </a:r>
          </a:p>
          <a:p>
            <a:r>
              <a:rPr lang="en-US" dirty="0" smtClean="0"/>
              <a:t>Provides building blocks for innovative optimization</a:t>
            </a:r>
            <a:endParaRPr lang="en-US" dirty="0"/>
          </a:p>
          <a:p>
            <a:r>
              <a:rPr lang="en-US" dirty="0" smtClean="0"/>
              <a:t>Distributed by AMD, ARM, Texas Instruments, and </a:t>
            </a:r>
            <a:r>
              <a:rPr lang="en-US" dirty="0" err="1" smtClean="0"/>
              <a:t>Movidius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441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Notation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APIs</a:t>
            </a:r>
          </a:p>
          <a:p>
            <a:r>
              <a:rPr lang="en-US" dirty="0" err="1" smtClean="0"/>
              <a:t>libflame</a:t>
            </a:r>
            <a:endParaRPr lang="en-US" dirty="0" smtClean="0"/>
          </a:p>
          <a:p>
            <a:r>
              <a:rPr lang="en-US" dirty="0" smtClean="0"/>
              <a:t>Full LAPACK functionality</a:t>
            </a:r>
          </a:p>
          <a:p>
            <a:r>
              <a:rPr lang="en-US" dirty="0" smtClean="0"/>
              <a:t>Elemental</a:t>
            </a:r>
          </a:p>
          <a:p>
            <a:r>
              <a:rPr lang="en-US" dirty="0" smtClean="0"/>
              <a:t>BLIS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DxT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DxTer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Lessons/Conclusion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1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59" y="378279"/>
            <a:ext cx="4065358" cy="5736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122"/>
            <a:ext cx="4169296" cy="424131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332104" y="3296433"/>
            <a:ext cx="1675443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54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Design-by-Transformation (</a:t>
            </a:r>
            <a:r>
              <a:rPr lang="en-US" dirty="0" err="1" smtClean="0"/>
              <a:t>DxT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Currently:  Libraries exist as code</a:t>
            </a:r>
          </a:p>
          <a:p>
            <a:r>
              <a:rPr lang="en-US" dirty="0" smtClean="0"/>
              <a:t>Future:</a:t>
            </a:r>
          </a:p>
          <a:p>
            <a:pPr lvl="1"/>
            <a:r>
              <a:rPr lang="en-US" dirty="0" smtClean="0"/>
              <a:t>Notation/Domain Specific Language</a:t>
            </a:r>
          </a:p>
          <a:p>
            <a:pPr lvl="1"/>
            <a:r>
              <a:rPr lang="en-US" dirty="0" smtClean="0"/>
              <a:t>Encode knowledge about algorithms and architectures</a:t>
            </a:r>
          </a:p>
          <a:p>
            <a:pPr lvl="1"/>
            <a:r>
              <a:rPr lang="en-US" dirty="0" smtClean="0"/>
              <a:t>Tools search algorithmic design space and produce an optimal implementation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err="1" smtClean="0"/>
              <a:t>DxTer</a:t>
            </a:r>
            <a:endParaRPr lang="en-US" dirty="0"/>
          </a:p>
          <a:p>
            <a:pPr lvl="1"/>
            <a:r>
              <a:rPr lang="en-US" dirty="0" smtClean="0"/>
              <a:t>Tensor Contraction Engine </a:t>
            </a:r>
          </a:p>
          <a:p>
            <a:pPr lvl="1"/>
            <a:r>
              <a:rPr lang="en-US" dirty="0" smtClean="0"/>
              <a:t>Spiral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5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Bryan Marker, Martin Schatz, Devin Matthews, </a:t>
            </a:r>
            <a:r>
              <a:rPr lang="en-US" sz="2200" dirty="0" err="1"/>
              <a:t>Isil</a:t>
            </a:r>
            <a:r>
              <a:rPr lang="en-US" sz="2200" dirty="0"/>
              <a:t> </a:t>
            </a:r>
            <a:r>
              <a:rPr lang="en-US" sz="2200" dirty="0" err="1"/>
              <a:t>Dillig</a:t>
            </a:r>
            <a:r>
              <a:rPr lang="en-US" sz="2200" dirty="0"/>
              <a:t>, Robert van de Geijn, and Don </a:t>
            </a:r>
            <a:r>
              <a:rPr lang="en-US" sz="2200" dirty="0" err="1"/>
              <a:t>Batory</a:t>
            </a:r>
            <a:r>
              <a:rPr lang="en-US" sz="2200" dirty="0"/>
              <a:t>. </a:t>
            </a:r>
            <a:r>
              <a:rPr lang="en-US" sz="2200" dirty="0" err="1" smtClean="0"/>
              <a:t>DxTer</a:t>
            </a:r>
            <a:r>
              <a:rPr lang="en-US" sz="2200" dirty="0"/>
              <a:t>: An Extensible Tool for Optimal Dataflow Program Generation</a:t>
            </a:r>
            <a:r>
              <a:rPr lang="en-US" sz="2200" dirty="0" smtClean="0"/>
              <a:t>. </a:t>
            </a:r>
            <a:r>
              <a:rPr lang="en-US" sz="2200" dirty="0"/>
              <a:t> </a:t>
            </a:r>
            <a:r>
              <a:rPr lang="en-US" sz="2200" dirty="0" smtClean="0"/>
              <a:t>Tech Report.</a:t>
            </a:r>
            <a:endParaRPr lang="en-US" sz="2200" dirty="0"/>
          </a:p>
          <a:p>
            <a:r>
              <a:rPr lang="en-US" sz="2200" dirty="0"/>
              <a:t>Bryan Marker, Don </a:t>
            </a:r>
            <a:r>
              <a:rPr lang="en-US" sz="2200" dirty="0" err="1"/>
              <a:t>Batory</a:t>
            </a:r>
            <a:r>
              <a:rPr lang="en-US" sz="2200" dirty="0"/>
              <a:t>, and Robert van de Geijn. “Understanding Performance Stairs: Elucidating Heuristics.” International Conference on Automated Software Engineering </a:t>
            </a:r>
            <a:r>
              <a:rPr lang="en-US" sz="2200" dirty="0" smtClean="0"/>
              <a:t>2014.</a:t>
            </a:r>
            <a:r>
              <a:rPr lang="en-US" sz="2200" dirty="0"/>
              <a:t> </a:t>
            </a:r>
          </a:p>
          <a:p>
            <a:r>
              <a:rPr lang="en-US" sz="2200" dirty="0"/>
              <a:t>Bryan Marker, Don </a:t>
            </a:r>
            <a:r>
              <a:rPr lang="en-US" sz="2200" dirty="0" err="1"/>
              <a:t>Batory</a:t>
            </a:r>
            <a:r>
              <a:rPr lang="en-US" sz="2200" dirty="0"/>
              <a:t>, and Robert van de Geijn. “Code Generation and Optimization of Distributed-Memory Dense Linear Algebra Kernels.” </a:t>
            </a:r>
            <a:r>
              <a:rPr lang="en-US" sz="2200" dirty="0" err="1"/>
              <a:t>iWAPT</a:t>
            </a:r>
            <a:r>
              <a:rPr lang="en-US" sz="2200" dirty="0"/>
              <a:t> </a:t>
            </a:r>
            <a:r>
              <a:rPr lang="en-US" sz="2200" dirty="0" smtClean="0"/>
              <a:t>2013.</a:t>
            </a:r>
            <a:r>
              <a:rPr lang="en-US" sz="2200" dirty="0"/>
              <a:t> </a:t>
            </a:r>
          </a:p>
          <a:p>
            <a:r>
              <a:rPr lang="en-US" sz="2200" dirty="0"/>
              <a:t>Bryan Marker, Jack </a:t>
            </a:r>
            <a:r>
              <a:rPr lang="en-US" sz="2200" dirty="0" err="1"/>
              <a:t>Poulson</a:t>
            </a:r>
            <a:r>
              <a:rPr lang="en-US" sz="2200" dirty="0"/>
              <a:t>, Don </a:t>
            </a:r>
            <a:r>
              <a:rPr lang="en-US" sz="2200" dirty="0" err="1"/>
              <a:t>Batory</a:t>
            </a:r>
            <a:r>
              <a:rPr lang="en-US" sz="2200" dirty="0"/>
              <a:t>, and Robert van de Geijn. “Designed Linear Algebra Algorithms by Transformation: Mechanizing the Expert Developer.” </a:t>
            </a:r>
            <a:r>
              <a:rPr lang="en-US" sz="2200" dirty="0" err="1"/>
              <a:t>iWAPT</a:t>
            </a:r>
            <a:r>
              <a:rPr lang="en-US" sz="2200" dirty="0"/>
              <a:t> </a:t>
            </a:r>
            <a:r>
              <a:rPr lang="en-US" sz="2200" dirty="0" smtClean="0"/>
              <a:t>2012.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0046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expert optimizes at all levels</a:t>
            </a:r>
          </a:p>
          <a:p>
            <a:r>
              <a:rPr lang="en-US" dirty="0" smtClean="0"/>
              <a:t>Automate rote tasks</a:t>
            </a:r>
            <a:endParaRPr lang="en-US" dirty="0" smtClean="0"/>
          </a:p>
          <a:p>
            <a:r>
              <a:rPr lang="en-US" dirty="0" smtClean="0"/>
              <a:t>The future of libraries:</a:t>
            </a:r>
          </a:p>
          <a:p>
            <a:pPr lvl="1"/>
            <a:r>
              <a:rPr lang="en-US" dirty="0" smtClean="0"/>
              <a:t>Not instantiated in code</a:t>
            </a:r>
          </a:p>
          <a:p>
            <a:pPr lvl="1"/>
            <a:r>
              <a:rPr lang="en-US" dirty="0" smtClean="0"/>
              <a:t>Encode algorithms, expert knowledge, and knowledge about target architectures</a:t>
            </a:r>
          </a:p>
          <a:p>
            <a:pPr lvl="1"/>
            <a:r>
              <a:rPr lang="en-US" dirty="0" smtClean="0"/>
              <a:t>Mechanically explore the software design space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441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Notation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APIs</a:t>
            </a:r>
          </a:p>
          <a:p>
            <a:r>
              <a:rPr lang="en-US" dirty="0" err="1" smtClean="0"/>
              <a:t>libflame</a:t>
            </a:r>
            <a:endParaRPr lang="en-US" dirty="0" smtClean="0"/>
          </a:p>
          <a:p>
            <a:r>
              <a:rPr lang="en-US" dirty="0" smtClean="0"/>
              <a:t>Full LAPACK functionality</a:t>
            </a:r>
          </a:p>
          <a:p>
            <a:r>
              <a:rPr lang="en-US" dirty="0" smtClean="0"/>
              <a:t>Elemental</a:t>
            </a:r>
          </a:p>
          <a:p>
            <a:r>
              <a:rPr lang="en-US" dirty="0" smtClean="0"/>
              <a:t>BLIS</a:t>
            </a:r>
            <a:endParaRPr lang="en-US" dirty="0" smtClean="0"/>
          </a:p>
          <a:p>
            <a:r>
              <a:rPr lang="en-US" dirty="0" err="1" smtClean="0"/>
              <a:t>DxT</a:t>
            </a:r>
            <a:r>
              <a:rPr lang="en-US" dirty="0" smtClean="0"/>
              <a:t>/</a:t>
            </a:r>
            <a:r>
              <a:rPr lang="en-US" dirty="0" err="1" smtClean="0"/>
              <a:t>DxTer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Lessons/Conclusion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01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starts with notation</a:t>
            </a:r>
          </a:p>
          <a:p>
            <a:r>
              <a:rPr lang="en-US" dirty="0" smtClean="0"/>
              <a:t>Formal derivation (goal-oriented programming) is practical for loop-based algorithms</a:t>
            </a:r>
          </a:p>
          <a:p>
            <a:r>
              <a:rPr lang="en-US" dirty="0" smtClean="0"/>
              <a:t>Code should closely reflect algorithms</a:t>
            </a:r>
          </a:p>
          <a:p>
            <a:r>
              <a:rPr lang="en-US" dirty="0" smtClean="0"/>
              <a:t>Portable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8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49" y="2744016"/>
            <a:ext cx="2271299" cy="22712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01" y="1686349"/>
            <a:ext cx="1993116" cy="10497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969" y="1175824"/>
            <a:ext cx="2363962" cy="15050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813" y="5113886"/>
            <a:ext cx="3227917" cy="12050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45" y="1264293"/>
            <a:ext cx="1674757" cy="167475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149" y="3359795"/>
            <a:ext cx="2919761" cy="10152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498" y="2867019"/>
            <a:ext cx="1729343" cy="1568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735228"/>
            <a:ext cx="2469762" cy="2122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9721" y="4565930"/>
            <a:ext cx="2068465" cy="208042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Software Infrastructure for Sustained Innovation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Award ACI-</a:t>
            </a:r>
            <a:r>
              <a:rPr lang="en-US" sz="2800" dirty="0" smtClean="0"/>
              <a:t>1148125: 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Collaborative </a:t>
            </a:r>
            <a:r>
              <a:rPr lang="en-US" sz="2800" dirty="0"/>
              <a:t>Research: SI2-SSI: </a:t>
            </a:r>
            <a:r>
              <a:rPr lang="en-US" sz="2800" b="1" dirty="0"/>
              <a:t>A Linear </a:t>
            </a:r>
            <a:r>
              <a:rPr lang="en-US" sz="2800" b="1" dirty="0" smtClean="0"/>
              <a:t>Algebra </a:t>
            </a:r>
            <a:r>
              <a:rPr lang="en-US" sz="2800" b="1" dirty="0"/>
              <a:t>Software Infrastructure for </a:t>
            </a:r>
            <a:r>
              <a:rPr lang="en-US" sz="2800" b="1" dirty="0" smtClean="0"/>
              <a:t>	Sustained </a:t>
            </a:r>
            <a:r>
              <a:rPr lang="en-US" sz="2800" b="1" dirty="0"/>
              <a:t>Innovation in Computational </a:t>
            </a:r>
            <a:r>
              <a:rPr lang="en-US" sz="2800" b="1" dirty="0" smtClean="0"/>
              <a:t>Chemistry </a:t>
            </a:r>
            <a:r>
              <a:rPr lang="en-US" sz="2800" b="1" dirty="0"/>
              <a:t>and other Sciences. 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Robert </a:t>
            </a:r>
            <a:r>
              <a:rPr lang="en-US" sz="2800" dirty="0"/>
              <a:t>van de </a:t>
            </a:r>
            <a:r>
              <a:rPr lang="en-US" sz="2800" dirty="0" smtClean="0"/>
              <a:t>Geijn, </a:t>
            </a:r>
            <a:r>
              <a:rPr lang="en-US" sz="2800" dirty="0"/>
              <a:t>Don </a:t>
            </a:r>
            <a:r>
              <a:rPr lang="en-US" sz="2800" dirty="0" err="1" smtClean="0"/>
              <a:t>Batory</a:t>
            </a:r>
            <a:r>
              <a:rPr lang="en-US" sz="2800" dirty="0" smtClean="0"/>
              <a:t>, Victor </a:t>
            </a:r>
            <a:r>
              <a:rPr lang="en-US" sz="2800" dirty="0" err="1" smtClean="0"/>
              <a:t>Eijkhout</a:t>
            </a:r>
            <a:r>
              <a:rPr lang="en-US" sz="2800" dirty="0" smtClean="0"/>
              <a:t>, </a:t>
            </a:r>
            <a:r>
              <a:rPr lang="en-US" sz="2800" dirty="0"/>
              <a:t>Maggie </a:t>
            </a:r>
            <a:r>
              <a:rPr lang="en-US" sz="2800" dirty="0" smtClean="0"/>
              <a:t>Myers, John Stanton, </a:t>
            </a:r>
            <a:r>
              <a:rPr lang="en-US" sz="2800" dirty="0"/>
              <a:t>Jeff </a:t>
            </a:r>
            <a:r>
              <a:rPr lang="en-US" sz="2800" dirty="0" smtClean="0"/>
              <a:t>Hammond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200" i="1" dirty="0"/>
              <a:t>Any opinions, findings, and conclusions or recommendations expressed in this material are those of the author(s) and do not necessarily reflect the views of the National Science Foundation.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474" y="5493840"/>
            <a:ext cx="1378511" cy="13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964" y="274638"/>
            <a:ext cx="8229600" cy="1143000"/>
          </a:xfrm>
        </p:spPr>
        <p:txBody>
          <a:bodyPr/>
          <a:lstStyle/>
          <a:p>
            <a:r>
              <a:rPr lang="en-US" sz="4000" dirty="0" smtClean="0"/>
              <a:t>PLAPACK </a:t>
            </a:r>
            <a:r>
              <a:rPr lang="en-US" sz="4000" dirty="0" err="1" smtClean="0"/>
              <a:t>Cholesky</a:t>
            </a:r>
            <a:r>
              <a:rPr lang="en-US" sz="4000" dirty="0" smtClean="0"/>
              <a:t> Factorization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79292" y="4291692"/>
            <a:ext cx="8613151" cy="60901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3978342" y="6006352"/>
            <a:ext cx="38749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Code devoid of indexing.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356" y="1344706"/>
            <a:ext cx="9062898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PLA_Obj_view_all</a:t>
            </a:r>
            <a:r>
              <a:rPr lang="en-US" sz="1600" b="1" dirty="0">
                <a:latin typeface="Courier New"/>
                <a:cs typeface="Courier New"/>
              </a:rPr>
              <a:t>( A, &amp;ABR );</a:t>
            </a:r>
          </a:p>
          <a:p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while </a:t>
            </a:r>
            <a:r>
              <a:rPr lang="en-US" sz="1600" b="1" dirty="0">
                <a:latin typeface="Courier New"/>
                <a:cs typeface="Courier New"/>
              </a:rPr>
              <a:t>( TRUE ) {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</a:t>
            </a:r>
            <a:r>
              <a:rPr lang="en-US" sz="1600" b="1" dirty="0" err="1" smtClean="0">
                <a:latin typeface="Courier New"/>
                <a:cs typeface="Courier New"/>
              </a:rPr>
              <a:t>PLA_Obj_split_size</a:t>
            </a:r>
            <a:r>
              <a:rPr lang="en-US" sz="1600" b="1" dirty="0">
                <a:latin typeface="Courier New"/>
                <a:cs typeface="Courier New"/>
              </a:rPr>
              <a:t>( ABR, PLA_SIDE_TOP,  &amp;</a:t>
            </a:r>
            <a:r>
              <a:rPr lang="en-US" sz="1600" b="1" dirty="0" err="1">
                <a:latin typeface="Courier New"/>
                <a:cs typeface="Courier New"/>
              </a:rPr>
              <a:t>size_top</a:t>
            </a:r>
            <a:r>
              <a:rPr lang="en-US" sz="1600" b="1" dirty="0">
                <a:latin typeface="Courier New"/>
                <a:cs typeface="Courier New"/>
              </a:rPr>
              <a:t>,  &amp;</a:t>
            </a:r>
            <a:r>
              <a:rPr lang="en-US" sz="1600" b="1" dirty="0" err="1">
                <a:latin typeface="Courier New"/>
                <a:cs typeface="Courier New"/>
              </a:rPr>
              <a:t>owner_top</a:t>
            </a:r>
            <a:r>
              <a:rPr lang="en-US" sz="1600" b="1" dirty="0">
                <a:latin typeface="Courier New"/>
                <a:cs typeface="Courier New"/>
              </a:rPr>
              <a:t> );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</a:t>
            </a:r>
            <a:r>
              <a:rPr lang="en-US" sz="1600" b="1" dirty="0" err="1">
                <a:latin typeface="Courier New"/>
                <a:cs typeface="Courier New"/>
              </a:rPr>
              <a:t>PLA_Obj_split_size</a:t>
            </a:r>
            <a:r>
              <a:rPr lang="en-US" sz="1600" b="1" dirty="0">
                <a:latin typeface="Courier New"/>
                <a:cs typeface="Courier New"/>
              </a:rPr>
              <a:t>( ABR, PLA_SIDE_LEFT, &amp;</a:t>
            </a:r>
            <a:r>
              <a:rPr lang="en-US" sz="1600" b="1" dirty="0" err="1">
                <a:latin typeface="Courier New"/>
                <a:cs typeface="Courier New"/>
              </a:rPr>
              <a:t>size_left</a:t>
            </a:r>
            <a:r>
              <a:rPr lang="en-US" sz="1600" b="1" dirty="0">
                <a:latin typeface="Courier New"/>
                <a:cs typeface="Courier New"/>
              </a:rPr>
              <a:t>, &amp;</a:t>
            </a:r>
            <a:r>
              <a:rPr lang="en-US" sz="1600" b="1" dirty="0" err="1">
                <a:latin typeface="Courier New"/>
                <a:cs typeface="Courier New"/>
              </a:rPr>
              <a:t>owner_left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  </a:t>
            </a:r>
            <a:r>
              <a:rPr lang="en-US" sz="1600" b="1" dirty="0">
                <a:latin typeface="Courier New"/>
                <a:cs typeface="Courier New"/>
              </a:rPr>
              <a:t>if ( 0 == ( size = min( min( </a:t>
            </a:r>
            <a:r>
              <a:rPr lang="en-US" sz="1600" b="1" dirty="0" err="1">
                <a:latin typeface="Courier New"/>
                <a:cs typeface="Courier New"/>
              </a:rPr>
              <a:t>size_top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 err="1">
                <a:latin typeface="Courier New"/>
                <a:cs typeface="Courier New"/>
              </a:rPr>
              <a:t>size_left</a:t>
            </a:r>
            <a:r>
              <a:rPr lang="en-US" sz="1600" b="1" dirty="0">
                <a:latin typeface="Courier New"/>
                <a:cs typeface="Courier New"/>
              </a:rPr>
              <a:t>), </a:t>
            </a:r>
            <a:r>
              <a:rPr lang="en-US" sz="1600" b="1" dirty="0" err="1">
                <a:latin typeface="Courier New"/>
                <a:cs typeface="Courier New"/>
              </a:rPr>
              <a:t>nb_alg</a:t>
            </a:r>
            <a:r>
              <a:rPr lang="en-US" sz="1600" b="1" dirty="0">
                <a:latin typeface="Courier New"/>
                <a:cs typeface="Courier New"/>
              </a:rPr>
              <a:t> ) ) ) break;</a:t>
            </a:r>
          </a:p>
          <a:p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  PLA_Obj_split_4</a:t>
            </a:r>
            <a:r>
              <a:rPr lang="en-US" sz="1600" b="1" dirty="0">
                <a:latin typeface="Courier New"/>
                <a:cs typeface="Courier New"/>
              </a:rPr>
              <a:t>( ABR, size, size,   &amp;A11, PLA_DUMMY</a:t>
            </a:r>
            <a:r>
              <a:rPr lang="en-US" sz="1600" b="1" dirty="0" smtClean="0">
                <a:latin typeface="Courier New"/>
                <a:cs typeface="Courier New"/>
              </a:rPr>
              <a:t>,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                                    </a:t>
            </a:r>
            <a:r>
              <a:rPr lang="en-US" sz="1600" b="1" dirty="0">
                <a:latin typeface="Courier New"/>
                <a:cs typeface="Courier New"/>
              </a:rPr>
              <a:t>&amp;A21, &amp;ABR );</a:t>
            </a:r>
          </a:p>
          <a:p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n-US" sz="1600" b="1" dirty="0" err="1">
                <a:latin typeface="Courier New"/>
                <a:cs typeface="Courier New"/>
              </a:rPr>
              <a:t>PLA_Local_chol</a:t>
            </a:r>
            <a:r>
              <a:rPr lang="en-US" sz="1600" b="1" dirty="0">
                <a:latin typeface="Courier New"/>
                <a:cs typeface="Courier New"/>
              </a:rPr>
              <a:t>( PLA_LOWER_TRIANGULAR, A11 );</a:t>
            </a:r>
          </a:p>
          <a:p>
            <a:endParaRPr lang="en-US" sz="1600" b="1" dirty="0" smtClean="0">
              <a:latin typeface="Courier New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  </a:t>
            </a:r>
            <a:r>
              <a:rPr lang="en-US" sz="1600" b="1" dirty="0" err="1">
                <a:latin typeface="Courier New"/>
                <a:cs typeface="Courier New"/>
              </a:rPr>
              <a:t>PLA_Trsm</a:t>
            </a:r>
            <a:r>
              <a:rPr lang="en-US" sz="1600" b="1" dirty="0">
                <a:latin typeface="Courier New"/>
                <a:cs typeface="Courier New"/>
              </a:rPr>
              <a:t>( PLA_SIDE_RIGHT, PLA_LOWER_TRIANGULAR,</a:t>
            </a:r>
          </a:p>
          <a:p>
            <a:r>
              <a:rPr lang="en-US" sz="1600" b="1" dirty="0">
                <a:latin typeface="Courier New"/>
                <a:cs typeface="Courier New"/>
              </a:rPr>
              <a:t>	     </a:t>
            </a:r>
            <a:r>
              <a:rPr lang="en-US" sz="1600" b="1" dirty="0" smtClean="0">
                <a:latin typeface="Courier New"/>
                <a:cs typeface="Courier New"/>
              </a:rPr>
              <a:t>    </a:t>
            </a:r>
            <a:r>
              <a:rPr lang="en-US" sz="1600" b="1" dirty="0">
                <a:latin typeface="Courier New"/>
                <a:cs typeface="Courier New"/>
              </a:rPr>
              <a:t>PLA_TRANSPOSE,  PLA_NONUNIT_DIAG</a:t>
            </a:r>
            <a:r>
              <a:rPr lang="en-US" sz="1600" b="1" dirty="0" smtClean="0">
                <a:latin typeface="Courier New"/>
                <a:cs typeface="Courier New"/>
              </a:rPr>
              <a:t>, one</a:t>
            </a:r>
            <a:r>
              <a:rPr lang="en-US" sz="1600" b="1" dirty="0">
                <a:latin typeface="Courier New"/>
                <a:cs typeface="Courier New"/>
              </a:rPr>
              <a:t>, A11, A21 )</a:t>
            </a:r>
            <a:r>
              <a:rPr lang="en-US" sz="1600" b="1" dirty="0" smtClean="0">
                <a:latin typeface="Courier New"/>
                <a:cs typeface="Courier New"/>
              </a:rPr>
              <a:t>;</a:t>
            </a:r>
          </a:p>
          <a:p>
            <a:endParaRPr lang="en-US" sz="1600" b="1" dirty="0">
              <a:latin typeface="Courier New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  </a:t>
            </a:r>
            <a:r>
              <a:rPr lang="en-US" sz="1600" b="1" dirty="0" err="1">
                <a:latin typeface="Courier New"/>
                <a:cs typeface="Courier New"/>
              </a:rPr>
              <a:t>PLA_Syrk</a:t>
            </a:r>
            <a:r>
              <a:rPr lang="en-US" sz="1600" b="1" dirty="0">
                <a:latin typeface="Courier New"/>
                <a:cs typeface="Courier New"/>
              </a:rPr>
              <a:t>( PLA_LOWER_TRIANGULAR, </a:t>
            </a:r>
          </a:p>
          <a:p>
            <a:r>
              <a:rPr lang="en-US" sz="1600" b="1" dirty="0">
                <a:latin typeface="Courier New"/>
                <a:cs typeface="Courier New"/>
              </a:rPr>
              <a:t>	     </a:t>
            </a:r>
            <a:r>
              <a:rPr lang="en-US" sz="1600" b="1" dirty="0" smtClean="0">
                <a:latin typeface="Courier New"/>
                <a:cs typeface="Courier New"/>
              </a:rPr>
              <a:t>    </a:t>
            </a:r>
            <a:r>
              <a:rPr lang="en-US" sz="1600" b="1" dirty="0" err="1">
                <a:latin typeface="Courier New"/>
                <a:cs typeface="Courier New"/>
              </a:rPr>
              <a:t>minus_one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 smtClean="0">
                <a:latin typeface="Courier New"/>
                <a:cs typeface="Courier New"/>
              </a:rPr>
              <a:t>A21,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	         one,       ABR );</a:t>
            </a:r>
          </a:p>
          <a:p>
            <a:r>
              <a:rPr lang="sk-SK" sz="1600" b="1" dirty="0" smtClean="0">
                <a:latin typeface="Courier New"/>
                <a:cs typeface="Courier New"/>
              </a:rPr>
              <a:t>}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421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4337" b="4337"/>
          <a:stretch>
            <a:fillRect/>
          </a:stretch>
        </p:blipFill>
        <p:spPr>
          <a:xfrm>
            <a:off x="-193602" y="1358227"/>
            <a:ext cx="9337602" cy="5135321"/>
          </a:xfrm>
        </p:spPr>
      </p:pic>
    </p:spTree>
    <p:extLst>
      <p:ext uri="{BB962C8B-B14F-4D97-AF65-F5344CB8AC3E}">
        <p14:creationId xmlns:p14="http://schemas.microsoft.com/office/powerpoint/2010/main" val="128408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>
            <a:off x="596897" y="215900"/>
            <a:ext cx="4038600" cy="40386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58797" y="203200"/>
            <a:ext cx="4064000" cy="4064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70086" y="2032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2322686" y="-1512711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641234"/>
              </p:ext>
            </p:extLst>
          </p:nvPr>
        </p:nvGraphicFramePr>
        <p:xfrm>
          <a:off x="2533647" y="21526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3647" y="21526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023461"/>
              </p:ext>
            </p:extLst>
          </p:nvPr>
        </p:nvGraphicFramePr>
        <p:xfrm>
          <a:off x="-3178" y="327025"/>
          <a:ext cx="19542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2" name="Equation" r:id="rId5" imgW="990600" imgH="203200" progId="Equation.3">
                  <p:embed/>
                </p:oleObj>
              </mc:Choice>
              <mc:Fallback>
                <p:oleObj name="Equation" r:id="rId5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178" y="327025"/>
                        <a:ext cx="1954213" cy="4000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960824"/>
              </p:ext>
            </p:extLst>
          </p:nvPr>
        </p:nvGraphicFramePr>
        <p:xfrm>
          <a:off x="177797" y="2043113"/>
          <a:ext cx="1550988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3" name="Equation" r:id="rId7" imgW="787400" imgH="228600" progId="Equation.3">
                  <p:embed/>
                </p:oleObj>
              </mc:Choice>
              <mc:Fallback>
                <p:oleObj name="Equation" r:id="rId7" imgW="787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797" y="2043113"/>
                        <a:ext cx="1550988" cy="4492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340659"/>
              </p:ext>
            </p:extLst>
          </p:nvPr>
        </p:nvGraphicFramePr>
        <p:xfrm>
          <a:off x="2012947" y="2706688"/>
          <a:ext cx="21796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4" name="Equation" r:id="rId9" imgW="1104900" imgH="228600" progId="Equation.3">
                  <p:embed/>
                </p:oleObj>
              </mc:Choice>
              <mc:Fallback>
                <p:oleObj name="Equation" r:id="rId9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12947" y="2706688"/>
                        <a:ext cx="2179638" cy="4508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0" y="5633746"/>
            <a:ext cx="86595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Courier New"/>
                <a:cs typeface="Courier New"/>
              </a:rPr>
              <a:t>PLA_Trsm</a:t>
            </a:r>
            <a:r>
              <a:rPr lang="en-US" sz="1600" b="1" dirty="0">
                <a:solidFill>
                  <a:prstClr val="black"/>
                </a:solidFill>
                <a:latin typeface="Courier New"/>
                <a:cs typeface="Courier New"/>
              </a:rPr>
              <a:t>( PLA_SIDE_RIGHT, PLA_LOWER_TRIANGULAR, 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/>
                <a:cs typeface="Courier New"/>
              </a:rPr>
              <a:t>           </a:t>
            </a:r>
            <a:r>
              <a:rPr lang="en-US" sz="1600" b="1" dirty="0" smtClean="0">
                <a:solidFill>
                  <a:prstClr val="black"/>
                </a:solidFill>
                <a:latin typeface="Courier New"/>
                <a:cs typeface="Courier New"/>
              </a:rPr>
              <a:t>PLA_TRANSPOSE</a:t>
            </a:r>
            <a:r>
              <a:rPr lang="en-US" sz="1600" b="1" dirty="0">
                <a:solidFill>
                  <a:prstClr val="black"/>
                </a:solidFill>
                <a:latin typeface="Courier New"/>
                <a:cs typeface="Courier New"/>
              </a:rPr>
              <a:t>,  PLA_NONUNIT_DIAG,       one, A11, A21 );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4733751"/>
            <a:ext cx="905641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 CALL PDTRSM( '</a:t>
            </a:r>
            <a:r>
              <a:rPr lang="pt-BR" sz="1600" b="1" dirty="0" err="1">
                <a:solidFill>
                  <a:prstClr val="black"/>
                </a:solidFill>
                <a:latin typeface="Courier New"/>
                <a:cs typeface="Courier New"/>
              </a:rPr>
              <a:t>Left</a:t>
            </a:r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', UPLO, '</a:t>
            </a:r>
            <a:r>
              <a:rPr lang="pt-BR" sz="1600" b="1" dirty="0" err="1">
                <a:solidFill>
                  <a:prstClr val="black"/>
                </a:solidFill>
                <a:latin typeface="Courier New"/>
                <a:cs typeface="Courier New"/>
              </a:rPr>
              <a:t>Transpose</a:t>
            </a:r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', 'Non-Unit’, JB, N-J-JB+JA, </a:t>
            </a:r>
          </a:p>
          <a:p>
            <a:pPr lvl="0"/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&amp;                      ONE, A, </a:t>
            </a:r>
            <a:r>
              <a:rPr lang="pt-BR" sz="1600" b="1" dirty="0" err="1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, J, DESCA, A, </a:t>
            </a:r>
            <a:r>
              <a:rPr lang="pt-BR" sz="1600" b="1" dirty="0" err="1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, J+JB, DESCA )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0" y="4719035"/>
            <a:ext cx="9056419" cy="58477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/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 CALL PDTRSM( '</a:t>
            </a:r>
            <a:r>
              <a:rPr lang="pt-BR" sz="1600" b="1" dirty="0" err="1">
                <a:solidFill>
                  <a:prstClr val="black"/>
                </a:solidFill>
                <a:latin typeface="Courier New"/>
                <a:cs typeface="Courier New"/>
              </a:rPr>
              <a:t>Left</a:t>
            </a:r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', UPLO, '</a:t>
            </a:r>
            <a:r>
              <a:rPr lang="pt-BR" sz="1600" b="1" dirty="0" err="1">
                <a:solidFill>
                  <a:prstClr val="black"/>
                </a:solidFill>
                <a:latin typeface="Courier New"/>
                <a:cs typeface="Courier New"/>
              </a:rPr>
              <a:t>Transpose</a:t>
            </a:r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', 'Non-Unit’, JB, N-J-JB+JA, </a:t>
            </a:r>
          </a:p>
          <a:p>
            <a:pPr lvl="0"/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&amp;                      ONE, A, </a:t>
            </a:r>
            <a:r>
              <a:rPr lang="pt-BR" sz="1600" b="1" dirty="0" err="1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, J, DESCA, A, </a:t>
            </a:r>
            <a:r>
              <a:rPr lang="pt-BR" sz="1600" b="1" dirty="0" err="1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lang="pt-BR" sz="1600" b="1" dirty="0">
                <a:solidFill>
                  <a:prstClr val="black"/>
                </a:solidFill>
                <a:latin typeface="Courier New"/>
                <a:cs typeface="Courier New"/>
              </a:rPr>
              <a:t>, J+JB, DESCA )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0" y="5652453"/>
            <a:ext cx="8659568" cy="58477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Courier New"/>
                <a:cs typeface="Courier New"/>
              </a:rPr>
              <a:t>PLA_Trsm</a:t>
            </a:r>
            <a:r>
              <a:rPr lang="en-US" sz="1600" b="1" dirty="0">
                <a:solidFill>
                  <a:prstClr val="black"/>
                </a:solidFill>
                <a:latin typeface="Courier New"/>
                <a:cs typeface="Courier New"/>
              </a:rPr>
              <a:t>( PLA_SIDE_RIGHT, PLA_LOWER_TRIANGULAR, 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ourier New"/>
                <a:cs typeface="Courier New"/>
              </a:rPr>
              <a:t>           </a:t>
            </a:r>
            <a:r>
              <a:rPr lang="en-US" sz="1600" b="1" dirty="0" smtClean="0">
                <a:solidFill>
                  <a:prstClr val="black"/>
                </a:solidFill>
                <a:latin typeface="Courier New"/>
                <a:cs typeface="Courier New"/>
              </a:rPr>
              <a:t>PLA_TRANSPOSE</a:t>
            </a:r>
            <a:r>
              <a:rPr lang="en-US" sz="1600" b="1" dirty="0">
                <a:solidFill>
                  <a:prstClr val="black"/>
                </a:solidFill>
                <a:latin typeface="Courier New"/>
                <a:cs typeface="Courier New"/>
              </a:rPr>
              <a:t>,  PLA_NONUNIT_DIAG,       one, A11, A21 );</a:t>
            </a:r>
          </a:p>
        </p:txBody>
      </p:sp>
    </p:spTree>
    <p:extLst>
      <p:ext uri="{BB962C8B-B14F-4D97-AF65-F5344CB8AC3E}">
        <p14:creationId xmlns:p14="http://schemas.microsoft.com/office/powerpoint/2010/main" val="18453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PLAPACK Innovations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Object-based programming inspired by MPI.</a:t>
            </a:r>
          </a:p>
          <a:p>
            <a:pPr lvl="1"/>
            <a:r>
              <a:rPr lang="en-US" dirty="0" smtClean="0"/>
              <a:t>Index-free programming.</a:t>
            </a:r>
          </a:p>
          <a:p>
            <a:r>
              <a:rPr lang="en-US" dirty="0" smtClean="0"/>
              <a:t>Physically Based Matrix Distribution.</a:t>
            </a:r>
          </a:p>
          <a:p>
            <a:pPr lvl="1"/>
            <a:r>
              <a:rPr lang="en-US" dirty="0"/>
              <a:t>C. Edwards, P. </a:t>
            </a:r>
            <a:r>
              <a:rPr lang="en-US" dirty="0" err="1"/>
              <a:t>Geng</a:t>
            </a:r>
            <a:r>
              <a:rPr lang="en-US" dirty="0"/>
              <a:t>, A. </a:t>
            </a:r>
            <a:r>
              <a:rPr lang="en-US" dirty="0" err="1"/>
              <a:t>Patra</a:t>
            </a:r>
            <a:r>
              <a:rPr lang="en-US" dirty="0"/>
              <a:t>, and R. van de Geijn, </a:t>
            </a:r>
            <a:r>
              <a:rPr lang="en-US" dirty="0">
                <a:hlinkClick r:id="rId2"/>
              </a:rPr>
              <a:t>"Parallel Matrix Decompositions: have we been doing it all wrong?"</a:t>
            </a:r>
            <a:r>
              <a:rPr lang="en-US" dirty="0"/>
              <a:t> PLAPACK Working Note #1, TR-95-39, Department of Computer Sciences, University of Texas, Oct. </a:t>
            </a:r>
            <a:r>
              <a:rPr lang="en-US" dirty="0" smtClean="0"/>
              <a:t>1995</a:t>
            </a:r>
          </a:p>
          <a:p>
            <a:pPr lvl="1"/>
            <a:r>
              <a:rPr lang="en-US" dirty="0" smtClean="0"/>
              <a:t>Distribution of matrices induced by distribution of vectors.</a:t>
            </a:r>
          </a:p>
          <a:p>
            <a:r>
              <a:rPr lang="en-US" dirty="0" smtClean="0"/>
              <a:t>Describe distribution of data and let library figure out what communication is required.</a:t>
            </a:r>
          </a:p>
          <a:p>
            <a:r>
              <a:rPr lang="en-US" dirty="0" smtClean="0"/>
              <a:t>Many new parallel DLA algorithms.</a:t>
            </a:r>
          </a:p>
          <a:p>
            <a:r>
              <a:rPr lang="en-US" dirty="0" smtClean="0"/>
              <a:t>Families of algorithms.</a:t>
            </a:r>
          </a:p>
          <a:p>
            <a:r>
              <a:rPr lang="en-US" dirty="0" smtClean="0"/>
              <a:t>Sensible user interface.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4945" y="2721562"/>
            <a:ext cx="8959055" cy="1200328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dirty="0"/>
              <a:t>. </a:t>
            </a:r>
            <a:r>
              <a:rPr lang="en-US" sz="2400" dirty="0" err="1"/>
              <a:t>Sidani</a:t>
            </a:r>
            <a:r>
              <a:rPr lang="en-US" sz="2400" dirty="0"/>
              <a:t> and B. </a:t>
            </a:r>
            <a:r>
              <a:rPr lang="en-US" sz="2400" dirty="0" err="1" smtClean="0"/>
              <a:t>Harrod</a:t>
            </a:r>
            <a:r>
              <a:rPr lang="en-US" sz="2400" dirty="0" smtClean="0"/>
              <a:t>. Parallel </a:t>
            </a:r>
            <a:r>
              <a:rPr lang="en-US" sz="2400" dirty="0"/>
              <a:t>Matrix Distributions: Have we been doing it all right</a:t>
            </a:r>
            <a:r>
              <a:rPr lang="en-US" sz="2400" dirty="0" smtClean="0"/>
              <a:t>?  LAPACK </a:t>
            </a:r>
            <a:r>
              <a:rPr lang="en-US" sz="2400" dirty="0"/>
              <a:t>Working Note </a:t>
            </a:r>
            <a:r>
              <a:rPr lang="en-US" sz="2400" dirty="0" smtClean="0"/>
              <a:t>116, 1996.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78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Decades of Research and Development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FLAME</a:t>
            </a:r>
          </a:p>
          <a:p>
            <a:pPr lvl="1"/>
            <a:r>
              <a:rPr lang="en-US" sz="3200" dirty="0" smtClean="0"/>
              <a:t>Notation</a:t>
            </a:r>
          </a:p>
          <a:p>
            <a:pPr lvl="1"/>
            <a:r>
              <a:rPr lang="en-US" sz="3200" dirty="0" smtClean="0"/>
              <a:t>Methodology</a:t>
            </a:r>
          </a:p>
          <a:p>
            <a:pPr lvl="1"/>
            <a:r>
              <a:rPr lang="en-US" sz="3200" dirty="0" smtClean="0"/>
              <a:t>APIs</a:t>
            </a:r>
          </a:p>
          <a:p>
            <a:pPr lvl="2"/>
            <a:r>
              <a:rPr lang="en-US" sz="2800" dirty="0" smtClean="0"/>
              <a:t>FLAMEC</a:t>
            </a:r>
          </a:p>
          <a:p>
            <a:pPr lvl="2"/>
            <a:r>
              <a:rPr lang="en-US" sz="2800" dirty="0" err="1" smtClean="0"/>
              <a:t>FLAME@lab</a:t>
            </a:r>
            <a:endParaRPr lang="en-US" sz="2800" dirty="0" smtClean="0"/>
          </a:p>
          <a:p>
            <a:pPr lvl="2"/>
            <a:r>
              <a:rPr lang="en-US" sz="2800" dirty="0" err="1" smtClean="0"/>
              <a:t>FLAMEPy</a:t>
            </a:r>
            <a:endParaRPr lang="en-US" sz="2800" dirty="0" smtClean="0"/>
          </a:p>
          <a:p>
            <a:pPr lvl="2"/>
            <a:r>
              <a:rPr lang="en-US" sz="2800" dirty="0" err="1" smtClean="0"/>
              <a:t>FLaTeX</a:t>
            </a:r>
            <a:endParaRPr lang="en-US" sz="2800" dirty="0" smtClean="0"/>
          </a:p>
          <a:p>
            <a:pPr lvl="1"/>
            <a:r>
              <a:rPr lang="en-US" sz="3200" dirty="0" err="1"/>
              <a:t>libflame</a:t>
            </a:r>
            <a:endParaRPr lang="en-US" sz="3200" dirty="0"/>
          </a:p>
          <a:p>
            <a:pPr lvl="2"/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FLAME-it</a:t>
            </a:r>
          </a:p>
          <a:p>
            <a:r>
              <a:rPr lang="en-US" sz="3600" dirty="0" err="1" smtClean="0"/>
              <a:t>SuperMatrix</a:t>
            </a:r>
            <a:endParaRPr lang="en-US" sz="3600" dirty="0"/>
          </a:p>
          <a:p>
            <a:r>
              <a:rPr lang="en-US" sz="3600" dirty="0"/>
              <a:t>FLAPACK</a:t>
            </a:r>
          </a:p>
          <a:p>
            <a:r>
              <a:rPr lang="en-US" sz="3600" dirty="0" smtClean="0"/>
              <a:t>Elemental</a:t>
            </a:r>
          </a:p>
          <a:p>
            <a:r>
              <a:rPr lang="en-US" sz="3600" dirty="0" smtClean="0"/>
              <a:t>BLIS</a:t>
            </a:r>
          </a:p>
          <a:p>
            <a:r>
              <a:rPr lang="en-US" sz="3600" dirty="0" smtClean="0"/>
              <a:t>LAC/LAP</a:t>
            </a:r>
            <a:endParaRPr lang="en-US" sz="3600" dirty="0"/>
          </a:p>
          <a:p>
            <a:r>
              <a:rPr lang="en-US" sz="3600" dirty="0" err="1" smtClean="0"/>
              <a:t>DxT</a:t>
            </a:r>
            <a:endParaRPr lang="en-US" sz="3600" dirty="0" smtClean="0"/>
          </a:p>
          <a:p>
            <a:r>
              <a:rPr lang="en-US" sz="3600" dirty="0"/>
              <a:t>LAFF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263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1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9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PLAPACK’s Legacy:</a:t>
            </a:r>
            <a:r>
              <a:rPr lang="en-US" dirty="0"/>
              <a:t> </a:t>
            </a:r>
            <a:r>
              <a:rPr lang="en-US" dirty="0" smtClean="0"/>
              <a:t>1996 - 2016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FLAME</a:t>
            </a:r>
          </a:p>
          <a:p>
            <a:pPr lvl="1"/>
            <a:r>
              <a:rPr lang="en-US" sz="3200" dirty="0" smtClean="0"/>
              <a:t>Notation</a:t>
            </a:r>
          </a:p>
          <a:p>
            <a:pPr lvl="1"/>
            <a:r>
              <a:rPr lang="en-US" sz="3200" dirty="0" smtClean="0"/>
              <a:t>Methodology</a:t>
            </a:r>
          </a:p>
          <a:p>
            <a:pPr lvl="1"/>
            <a:r>
              <a:rPr lang="en-US" sz="3200" dirty="0" smtClean="0"/>
              <a:t>APIs</a:t>
            </a:r>
          </a:p>
          <a:p>
            <a:pPr lvl="2"/>
            <a:r>
              <a:rPr lang="en-US" sz="2800" dirty="0" smtClean="0"/>
              <a:t>FLAMEC</a:t>
            </a:r>
          </a:p>
          <a:p>
            <a:pPr lvl="2"/>
            <a:r>
              <a:rPr lang="en-US" sz="2800" dirty="0" err="1" smtClean="0"/>
              <a:t>FLAME@lab</a:t>
            </a:r>
            <a:endParaRPr lang="en-US" sz="2800" dirty="0" smtClean="0"/>
          </a:p>
          <a:p>
            <a:pPr lvl="2"/>
            <a:r>
              <a:rPr lang="en-US" sz="2800" dirty="0" err="1" smtClean="0"/>
              <a:t>FLAMEPy</a:t>
            </a:r>
            <a:endParaRPr lang="en-US" sz="2800" dirty="0" smtClean="0"/>
          </a:p>
          <a:p>
            <a:pPr lvl="2"/>
            <a:r>
              <a:rPr lang="en-US" sz="2800" dirty="0" err="1" smtClean="0"/>
              <a:t>FLaTeX</a:t>
            </a:r>
            <a:endParaRPr lang="en-US" sz="2800" dirty="0" smtClean="0"/>
          </a:p>
          <a:p>
            <a:pPr lvl="1"/>
            <a:r>
              <a:rPr lang="en-US" sz="3200" dirty="0" err="1"/>
              <a:t>libflame</a:t>
            </a:r>
            <a:endParaRPr lang="en-US" sz="3200" dirty="0"/>
          </a:p>
          <a:p>
            <a:pPr lvl="2"/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FLAME-it</a:t>
            </a:r>
          </a:p>
          <a:p>
            <a:r>
              <a:rPr lang="en-US" sz="3600" dirty="0" err="1" smtClean="0"/>
              <a:t>SuperMatrix</a:t>
            </a:r>
            <a:endParaRPr lang="en-US" sz="3600" dirty="0"/>
          </a:p>
          <a:p>
            <a:r>
              <a:rPr lang="en-US" sz="3600" dirty="0"/>
              <a:t>FLAPACK</a:t>
            </a:r>
          </a:p>
          <a:p>
            <a:r>
              <a:rPr lang="en-US" sz="3600" dirty="0" smtClean="0"/>
              <a:t>Elemental</a:t>
            </a:r>
          </a:p>
          <a:p>
            <a:r>
              <a:rPr lang="en-US" sz="3600" dirty="0" smtClean="0"/>
              <a:t>BLIS</a:t>
            </a:r>
          </a:p>
          <a:p>
            <a:r>
              <a:rPr lang="en-US" sz="3600" dirty="0" smtClean="0"/>
              <a:t>LAC/LAP</a:t>
            </a:r>
            <a:endParaRPr lang="en-US" sz="3600" dirty="0"/>
          </a:p>
          <a:p>
            <a:r>
              <a:rPr lang="en-US" sz="3600" dirty="0" err="1" smtClean="0"/>
              <a:t>DxT</a:t>
            </a:r>
            <a:endParaRPr lang="en-US" sz="3600" dirty="0" smtClean="0"/>
          </a:p>
          <a:p>
            <a:r>
              <a:rPr lang="en-US" sz="3600" dirty="0"/>
              <a:t>LAFF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86" y="-38873"/>
            <a:ext cx="7409864" cy="68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0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00"/>
                            </p:stCondLst>
                            <p:childTnLst>
                              <p:par>
                                <p:cTn id="1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2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Me the Performance…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talk will be mostly devoid of performance graphs.</a:t>
            </a:r>
          </a:p>
          <a:p>
            <a:r>
              <a:rPr lang="en-US" dirty="0" smtClean="0"/>
              <a:t>We kind of take performance for granted…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2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lessons can we learn?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0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Notation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APIs</a:t>
            </a:r>
          </a:p>
          <a:p>
            <a:r>
              <a:rPr lang="en-US" dirty="0" err="1" smtClean="0"/>
              <a:t>libflame</a:t>
            </a:r>
            <a:endParaRPr lang="en-US" dirty="0" smtClean="0"/>
          </a:p>
          <a:p>
            <a:r>
              <a:rPr lang="en-US" dirty="0" smtClean="0"/>
              <a:t>Full LAPACK functionality</a:t>
            </a:r>
          </a:p>
          <a:p>
            <a:r>
              <a:rPr lang="en-US" dirty="0" smtClean="0"/>
              <a:t>BLIS</a:t>
            </a:r>
          </a:p>
          <a:p>
            <a:r>
              <a:rPr lang="en-US" dirty="0" smtClean="0"/>
              <a:t>Elemental</a:t>
            </a:r>
          </a:p>
          <a:p>
            <a:r>
              <a:rPr lang="en-US" dirty="0" err="1" smtClean="0"/>
              <a:t>DxT</a:t>
            </a:r>
            <a:r>
              <a:rPr lang="en-US" dirty="0" smtClean="0"/>
              <a:t>/</a:t>
            </a:r>
            <a:r>
              <a:rPr lang="en-US" dirty="0" err="1" smtClean="0"/>
              <a:t>DxTer</a:t>
            </a:r>
            <a:endParaRPr lang="en-US" dirty="0" smtClean="0"/>
          </a:p>
          <a:p>
            <a:r>
              <a:rPr lang="en-US" dirty="0" smtClean="0"/>
              <a:t>Lessons/Conclusion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2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Notation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APIs</a:t>
            </a:r>
          </a:p>
          <a:p>
            <a:r>
              <a:rPr lang="en-US" dirty="0" err="1" smtClean="0"/>
              <a:t>libflame</a:t>
            </a:r>
            <a:endParaRPr lang="en-US" dirty="0" smtClean="0"/>
          </a:p>
          <a:p>
            <a:r>
              <a:rPr lang="en-US" dirty="0" smtClean="0"/>
              <a:t>Full LAPACK functionality</a:t>
            </a:r>
          </a:p>
          <a:p>
            <a:r>
              <a:rPr lang="en-US" dirty="0" smtClean="0"/>
              <a:t>BLIS</a:t>
            </a:r>
          </a:p>
          <a:p>
            <a:r>
              <a:rPr lang="en-US" dirty="0" smtClean="0"/>
              <a:t>Elemental</a:t>
            </a:r>
          </a:p>
          <a:p>
            <a:r>
              <a:rPr lang="en-US" dirty="0" err="1" smtClean="0"/>
              <a:t>DxT</a:t>
            </a:r>
            <a:r>
              <a:rPr lang="en-US" dirty="0" smtClean="0"/>
              <a:t>/</a:t>
            </a:r>
            <a:r>
              <a:rPr lang="en-US" dirty="0" err="1" smtClean="0"/>
              <a:t>DxTer</a:t>
            </a:r>
            <a:endParaRPr lang="en-US" dirty="0" smtClean="0"/>
          </a:p>
          <a:p>
            <a:r>
              <a:rPr lang="en-US" dirty="0" smtClean="0"/>
              <a:t>Lessons/Conclusion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9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551289" y="1397000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>
            <a:off x="4595989" y="-611011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76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5512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303889" y="-318911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126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5512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303889" y="-318911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00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135489" y="1397000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>
            <a:off x="4595989" y="-26811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76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1354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78489" y="265289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86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149600" y="1433689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67200" y="265289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6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733800" y="1433689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>
            <a:off x="4559300" y="557389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3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Throughout we will use </a:t>
            </a:r>
            <a:r>
              <a:rPr lang="en-US" dirty="0" err="1" smtClean="0"/>
              <a:t>Cholesky</a:t>
            </a:r>
            <a:r>
              <a:rPr lang="en-US" dirty="0" smtClean="0"/>
              <a:t> factorization as a motivating example:</a:t>
            </a:r>
          </a:p>
          <a:p>
            <a:pPr lvl="1"/>
            <a:r>
              <a:rPr lang="en-US" dirty="0" smtClean="0"/>
              <a:t>Given Symmetric Positive Definite  </a:t>
            </a:r>
            <a:r>
              <a:rPr lang="en-US" i="1" dirty="0" smtClean="0"/>
              <a:t>A</a:t>
            </a:r>
            <a:r>
              <a:rPr lang="en-US" dirty="0" smtClean="0"/>
              <a:t> compute </a:t>
            </a:r>
            <a:r>
              <a:rPr lang="en-US" i="1" dirty="0" smtClean="0"/>
              <a:t>L </a:t>
            </a:r>
            <a:r>
              <a:rPr lang="en-US" dirty="0" smtClean="0"/>
              <a:t> such that 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sz="4000" i="1" dirty="0"/>
              <a:t>A = L L</a:t>
            </a:r>
            <a:r>
              <a:rPr lang="en-US" sz="4000" i="1" baseline="30000" dirty="0"/>
              <a:t>T</a:t>
            </a:r>
          </a:p>
          <a:p>
            <a:pPr marL="457200" lvl="1" indent="0" algn="ctr">
              <a:buNone/>
            </a:pPr>
            <a:endParaRPr lang="en-US" dirty="0" smtClean="0"/>
          </a:p>
          <a:p>
            <a:pPr lvl="1"/>
            <a:r>
              <a:rPr lang="en-US" i="1" dirty="0" smtClean="0"/>
              <a:t>L</a:t>
            </a:r>
            <a:r>
              <a:rPr lang="en-US" dirty="0" smtClean="0"/>
              <a:t> typically overwrites </a:t>
            </a:r>
            <a:r>
              <a:rPr lang="en-US" i="1" dirty="0" smtClean="0"/>
              <a:t> A.</a:t>
            </a:r>
            <a:endParaRPr lang="en-US" i="1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255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7196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78489" y="849489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9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733800" y="1433689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67200" y="849489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65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318000" y="1433689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>
            <a:off x="4559300" y="1141589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1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038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67200" y="1430867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9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18000" y="1433689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67200" y="1433689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99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902200" y="1433689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>
            <a:off x="4559300" y="1725789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8880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67200" y="2000956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96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902200" y="1433689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67200" y="2009422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671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486400" y="1433689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>
            <a:off x="4559300" y="2301522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55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4722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67200" y="2585156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74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H="1">
            <a:off x="2551289" y="1397000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>
            <a:off x="4595989" y="-611011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ight Triangle 4"/>
          <p:cNvSpPr/>
          <p:nvPr/>
        </p:nvSpPr>
        <p:spPr>
          <a:xfrm>
            <a:off x="2578100" y="1409700"/>
            <a:ext cx="4038600" cy="40386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3175" y="1397000"/>
            <a:ext cx="4064000" cy="4064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Blocked Right-looking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3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480756" y="1433689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67200" y="2582333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010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6064956" y="1433689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>
            <a:off x="4559300" y="2874433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5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0564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67200" y="3177823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322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0564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267200" y="3177823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6640689" y="1397000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>
            <a:off x="4559300" y="3469923"/>
            <a:ext cx="25400" cy="4064000"/>
          </a:xfrm>
          <a:prstGeom prst="line">
            <a:avLst/>
          </a:prstGeom>
          <a:ln w="762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27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tationP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307432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374820" y="465667"/>
            <a:ext cx="1081503" cy="1081503"/>
            <a:chOff x="2540000" y="1397000"/>
            <a:chExt cx="4064000" cy="4064000"/>
          </a:xfrm>
        </p:grpSpPr>
        <p:sp>
          <p:nvSpPr>
            <p:cNvPr id="5" name="Rectangle 4"/>
            <p:cNvSpPr/>
            <p:nvPr/>
          </p:nvSpPr>
          <p:spPr>
            <a:xfrm>
              <a:off x="2540000" y="1397000"/>
              <a:ext cx="4064000" cy="4064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4559300" y="3175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6378575" y="2240845"/>
            <a:ext cx="1081503" cy="1081503"/>
            <a:chOff x="2540000" y="1397000"/>
            <a:chExt cx="4064000" cy="4064000"/>
          </a:xfrm>
        </p:grpSpPr>
        <p:sp>
          <p:nvSpPr>
            <p:cNvPr id="9" name="Rectangle 8"/>
            <p:cNvSpPr/>
            <p:nvPr/>
          </p:nvSpPr>
          <p:spPr>
            <a:xfrm>
              <a:off x="2540000" y="1397000"/>
              <a:ext cx="4064000" cy="4064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479800" y="1397000"/>
              <a:ext cx="609600" cy="4064000"/>
              <a:chOff x="3479800" y="1397000"/>
              <a:chExt cx="609600" cy="40640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479800" y="1397000"/>
                <a:ext cx="25400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4064000" y="1397000"/>
                <a:ext cx="25400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4267200" y="609600"/>
              <a:ext cx="609600" cy="4064000"/>
              <a:chOff x="3479800" y="1397000"/>
              <a:chExt cx="609600" cy="40640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3479800" y="1397000"/>
                <a:ext cx="25400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064000" y="1397000"/>
                <a:ext cx="25400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/>
          <p:cNvGrpSpPr/>
          <p:nvPr/>
        </p:nvGrpSpPr>
        <p:grpSpPr>
          <a:xfrm>
            <a:off x="6374820" y="5294526"/>
            <a:ext cx="1085258" cy="1095022"/>
            <a:chOff x="2652889" y="1397000"/>
            <a:chExt cx="4078111" cy="4114800"/>
          </a:xfrm>
        </p:grpSpPr>
        <p:sp>
          <p:nvSpPr>
            <p:cNvPr id="17" name="Rectangle 16"/>
            <p:cNvSpPr/>
            <p:nvPr/>
          </p:nvSpPr>
          <p:spPr>
            <a:xfrm>
              <a:off x="2667000" y="1447800"/>
              <a:ext cx="4064000" cy="4064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479800" y="1397000"/>
              <a:ext cx="609600" cy="4064000"/>
              <a:chOff x="3479800" y="1397000"/>
              <a:chExt cx="609600" cy="40640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3479800" y="1397000"/>
                <a:ext cx="25400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064000" y="1397000"/>
                <a:ext cx="25400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rot="5400000">
              <a:off x="4380089" y="609608"/>
              <a:ext cx="609599" cy="4064000"/>
              <a:chOff x="3479808" y="1284112"/>
              <a:chExt cx="609599" cy="40640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3479808" y="1284112"/>
                <a:ext cx="25400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064007" y="1284112"/>
                <a:ext cx="25400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246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30547" y="784225"/>
            <a:ext cx="1081503" cy="1093832"/>
            <a:chOff x="2540000" y="1397000"/>
            <a:chExt cx="4064001" cy="4110329"/>
          </a:xfrm>
        </p:grpSpPr>
        <p:sp>
          <p:nvSpPr>
            <p:cNvPr id="5" name="Rectangle 4"/>
            <p:cNvSpPr/>
            <p:nvPr/>
          </p:nvSpPr>
          <p:spPr>
            <a:xfrm>
              <a:off x="2540000" y="1397000"/>
              <a:ext cx="4064000" cy="4064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2645833" y="1443329"/>
              <a:ext cx="25399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4559301" y="-562748"/>
              <a:ext cx="25399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422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8575" y="22408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66245" y="2228516"/>
            <a:ext cx="1081503" cy="1081503"/>
            <a:chOff x="6575855" y="2462767"/>
            <a:chExt cx="1081503" cy="1081503"/>
          </a:xfrm>
        </p:grpSpPr>
        <p:grpSp>
          <p:nvGrpSpPr>
            <p:cNvPr id="10" name="Group 9"/>
            <p:cNvGrpSpPr/>
            <p:nvPr/>
          </p:nvGrpSpPr>
          <p:grpSpPr>
            <a:xfrm>
              <a:off x="6628673" y="2462767"/>
              <a:ext cx="162225" cy="1081503"/>
              <a:chOff x="3479800" y="2230922"/>
              <a:chExt cx="609600" cy="40640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479800" y="2230922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4064001" y="2230922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7035494" y="2031304"/>
              <a:ext cx="162225" cy="1081503"/>
              <a:chOff x="3479800" y="655672"/>
              <a:chExt cx="609600" cy="40640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3479800" y="655672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064001" y="655672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993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30547" y="3944139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418217" y="3931810"/>
            <a:ext cx="1081503" cy="1081503"/>
            <a:chOff x="6575855" y="2462767"/>
            <a:chExt cx="1081503" cy="1081503"/>
          </a:xfrm>
        </p:grpSpPr>
        <p:grpSp>
          <p:nvGrpSpPr>
            <p:cNvPr id="10" name="Group 9"/>
            <p:cNvGrpSpPr/>
            <p:nvPr/>
          </p:nvGrpSpPr>
          <p:grpSpPr>
            <a:xfrm>
              <a:off x="6628673" y="2462767"/>
              <a:ext cx="162225" cy="1081503"/>
              <a:chOff x="3479800" y="2230922"/>
              <a:chExt cx="609600" cy="40640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479800" y="2230922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4064001" y="2230922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7035494" y="2031304"/>
              <a:ext cx="162225" cy="1081503"/>
              <a:chOff x="3479800" y="655672"/>
              <a:chExt cx="609600" cy="40640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3479800" y="655672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064001" y="655672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/>
          <p:cNvSpPr/>
          <p:nvPr/>
        </p:nvSpPr>
        <p:spPr>
          <a:xfrm>
            <a:off x="6509361" y="4003466"/>
            <a:ext cx="102509" cy="96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13691" y="4133086"/>
            <a:ext cx="103873" cy="87266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/>
        </p:nvSpPr>
        <p:spPr>
          <a:xfrm>
            <a:off x="6646040" y="4111668"/>
            <a:ext cx="854243" cy="894088"/>
          </a:xfrm>
          <a:prstGeom prst="rtTriangl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8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78575" y="53080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62490" y="5306855"/>
            <a:ext cx="1081503" cy="1081503"/>
            <a:chOff x="6572100" y="5541106"/>
            <a:chExt cx="1081503" cy="1081503"/>
          </a:xfrm>
        </p:grpSpPr>
        <p:grpSp>
          <p:nvGrpSpPr>
            <p:cNvPr id="18" name="Group 17"/>
            <p:cNvGrpSpPr/>
            <p:nvPr/>
          </p:nvGrpSpPr>
          <p:grpSpPr>
            <a:xfrm>
              <a:off x="6594876" y="5541106"/>
              <a:ext cx="162225" cy="1081503"/>
              <a:chOff x="3479800" y="2323580"/>
              <a:chExt cx="609600" cy="40640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3479800" y="2323580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064001" y="2323580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rot="5400000">
              <a:off x="7031739" y="5084987"/>
              <a:ext cx="162225" cy="1081503"/>
              <a:chOff x="3479808" y="542784"/>
              <a:chExt cx="609599" cy="40640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3479808" y="542784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064008" y="542784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58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>
            <a:off x="2578100" y="1409700"/>
            <a:ext cx="4038600" cy="40386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5512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303889" y="-318911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015005"/>
              </p:ext>
            </p:extLst>
          </p:nvPr>
        </p:nvGraphicFramePr>
        <p:xfrm>
          <a:off x="2741411" y="1521391"/>
          <a:ext cx="424942" cy="39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3" imgW="215900" imgH="203200" progId="Equation.3">
                  <p:embed/>
                </p:oleObj>
              </mc:Choice>
              <mc:Fallback>
                <p:oleObj name="Equation" r:id="rId3" imgW="215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1411" y="1521391"/>
                        <a:ext cx="424942" cy="399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480232"/>
              </p:ext>
            </p:extLst>
          </p:nvPr>
        </p:nvGraphicFramePr>
        <p:xfrm>
          <a:off x="2709863" y="3260725"/>
          <a:ext cx="4508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Equation" r:id="rId5" imgW="228600" imgH="203200" progId="Equation.3">
                  <p:embed/>
                </p:oleObj>
              </mc:Choice>
              <mc:Fallback>
                <p:oleObj name="Equation" r:id="rId5" imgW="228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9863" y="3260725"/>
                        <a:ext cx="4508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2394"/>
              </p:ext>
            </p:extLst>
          </p:nvPr>
        </p:nvGraphicFramePr>
        <p:xfrm>
          <a:off x="4478338" y="3306763"/>
          <a:ext cx="4762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Equation" r:id="rId7" imgW="241300" imgH="203200" progId="Equation.3">
                  <p:embed/>
                </p:oleObj>
              </mc:Choice>
              <mc:Fallback>
                <p:oleObj name="Equation" r:id="rId7" imgW="24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8338" y="3306763"/>
                        <a:ext cx="4762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04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8575" y="22408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76192" y="2231835"/>
            <a:ext cx="1081507" cy="1081503"/>
            <a:chOff x="6450172" y="2330467"/>
            <a:chExt cx="1081507" cy="1081503"/>
          </a:xfrm>
        </p:grpSpPr>
        <p:grpSp>
          <p:nvGrpSpPr>
            <p:cNvPr id="10" name="Group 9"/>
            <p:cNvGrpSpPr/>
            <p:nvPr/>
          </p:nvGrpSpPr>
          <p:grpSpPr>
            <a:xfrm>
              <a:off x="6628673" y="2330467"/>
              <a:ext cx="162225" cy="1081503"/>
              <a:chOff x="3479800" y="1733782"/>
              <a:chExt cx="609600" cy="40640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479800" y="1733782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4064001" y="1733782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6909824" y="2031246"/>
              <a:ext cx="162203" cy="1081507"/>
              <a:chOff x="3479820" y="1127945"/>
              <a:chExt cx="609551" cy="4064018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3479820" y="1127945"/>
                <a:ext cx="25400" cy="4064013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063971" y="1127990"/>
                <a:ext cx="25400" cy="4063973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525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78172" y="3925888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475789" y="3916878"/>
            <a:ext cx="1081507" cy="1081503"/>
            <a:chOff x="6450172" y="2330467"/>
            <a:chExt cx="1081507" cy="1081503"/>
          </a:xfrm>
        </p:grpSpPr>
        <p:grpSp>
          <p:nvGrpSpPr>
            <p:cNvPr id="10" name="Group 9"/>
            <p:cNvGrpSpPr/>
            <p:nvPr/>
          </p:nvGrpSpPr>
          <p:grpSpPr>
            <a:xfrm>
              <a:off x="6628673" y="2330467"/>
              <a:ext cx="162225" cy="1081503"/>
              <a:chOff x="3479800" y="1733782"/>
              <a:chExt cx="609600" cy="40640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479800" y="1733782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4064001" y="1733782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6909824" y="2031246"/>
              <a:ext cx="162203" cy="1081507"/>
              <a:chOff x="3479820" y="1127945"/>
              <a:chExt cx="609551" cy="4064018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3479820" y="1127945"/>
                <a:ext cx="25400" cy="4064013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063971" y="1127990"/>
                <a:ext cx="25400" cy="4063973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/>
          <p:cNvSpPr/>
          <p:nvPr/>
        </p:nvSpPr>
        <p:spPr>
          <a:xfrm>
            <a:off x="6690225" y="4111086"/>
            <a:ext cx="102509" cy="96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94556" y="4240706"/>
            <a:ext cx="104856" cy="77049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26904" y="4219288"/>
            <a:ext cx="663681" cy="783272"/>
          </a:xfrm>
          <a:prstGeom prst="rtTriangl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78575" y="53080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72435" y="5310174"/>
            <a:ext cx="1081508" cy="1081503"/>
            <a:chOff x="6446415" y="5408806"/>
            <a:chExt cx="1081508" cy="1081503"/>
          </a:xfrm>
        </p:grpSpPr>
        <p:grpSp>
          <p:nvGrpSpPr>
            <p:cNvPr id="18" name="Group 17"/>
            <p:cNvGrpSpPr/>
            <p:nvPr/>
          </p:nvGrpSpPr>
          <p:grpSpPr>
            <a:xfrm>
              <a:off x="6594874" y="5408806"/>
              <a:ext cx="162226" cy="1081503"/>
              <a:chOff x="3479806" y="1826440"/>
              <a:chExt cx="609606" cy="40640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3479806" y="1826440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064013" y="1826440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rot="5400000">
              <a:off x="6906068" y="5084921"/>
              <a:ext cx="162201" cy="1081508"/>
              <a:chOff x="3479830" y="1015056"/>
              <a:chExt cx="609547" cy="4064018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3479830" y="1015056"/>
                <a:ext cx="25400" cy="4064013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063977" y="1015102"/>
                <a:ext cx="25400" cy="4063972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2712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8575" y="22408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76189" y="2231835"/>
            <a:ext cx="1081509" cy="1081503"/>
            <a:chOff x="6300759" y="2181057"/>
            <a:chExt cx="1081509" cy="1081503"/>
          </a:xfrm>
        </p:grpSpPr>
        <p:grpSp>
          <p:nvGrpSpPr>
            <p:cNvPr id="10" name="Group 9"/>
            <p:cNvGrpSpPr/>
            <p:nvPr/>
          </p:nvGrpSpPr>
          <p:grpSpPr>
            <a:xfrm>
              <a:off x="6628673" y="2181057"/>
              <a:ext cx="162225" cy="1081503"/>
              <a:chOff x="3479800" y="1172342"/>
              <a:chExt cx="609600" cy="40640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479800" y="1172342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4064001" y="1172342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6760413" y="2031240"/>
              <a:ext cx="162201" cy="1081509"/>
              <a:chOff x="3479822" y="1689384"/>
              <a:chExt cx="609547" cy="4064022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3479822" y="1689384"/>
                <a:ext cx="25400" cy="4064017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063969" y="1689432"/>
                <a:ext cx="25400" cy="4063974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9958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496427" y="3934898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494041" y="3925888"/>
            <a:ext cx="1081509" cy="1081503"/>
            <a:chOff x="6300759" y="2181057"/>
            <a:chExt cx="1081509" cy="1081503"/>
          </a:xfrm>
        </p:grpSpPr>
        <p:grpSp>
          <p:nvGrpSpPr>
            <p:cNvPr id="18" name="Group 17"/>
            <p:cNvGrpSpPr/>
            <p:nvPr/>
          </p:nvGrpSpPr>
          <p:grpSpPr>
            <a:xfrm>
              <a:off x="6628673" y="2181057"/>
              <a:ext cx="162225" cy="1081503"/>
              <a:chOff x="3479800" y="1172342"/>
              <a:chExt cx="609600" cy="40640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3479800" y="1172342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064001" y="1172342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rot="5400000">
              <a:off x="6760413" y="2031240"/>
              <a:ext cx="162201" cy="1081509"/>
              <a:chOff x="3479822" y="1689384"/>
              <a:chExt cx="609547" cy="4064022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3479822" y="1689384"/>
                <a:ext cx="25400" cy="4064017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063969" y="1689432"/>
                <a:ext cx="25400" cy="4063974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24"/>
          <p:cNvSpPr/>
          <p:nvPr/>
        </p:nvSpPr>
        <p:spPr>
          <a:xfrm>
            <a:off x="6857315" y="4276888"/>
            <a:ext cx="102509" cy="96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861646" y="4391115"/>
            <a:ext cx="96415" cy="61191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>
            <a:off x="7001691" y="4369696"/>
            <a:ext cx="525945" cy="620717"/>
          </a:xfrm>
          <a:prstGeom prst="rtTriangl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78575" y="53080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72432" y="5310174"/>
            <a:ext cx="1081513" cy="1081503"/>
            <a:chOff x="6297002" y="5259396"/>
            <a:chExt cx="1081513" cy="1081503"/>
          </a:xfrm>
        </p:grpSpPr>
        <p:grpSp>
          <p:nvGrpSpPr>
            <p:cNvPr id="18" name="Group 17"/>
            <p:cNvGrpSpPr/>
            <p:nvPr/>
          </p:nvGrpSpPr>
          <p:grpSpPr>
            <a:xfrm>
              <a:off x="6594874" y="5259396"/>
              <a:ext cx="162226" cy="1081503"/>
              <a:chOff x="3479806" y="1265000"/>
              <a:chExt cx="609606" cy="40640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3479806" y="1265000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064013" y="1265000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rot="5400000">
              <a:off x="6756658" y="5084921"/>
              <a:ext cx="162201" cy="1081513"/>
              <a:chOff x="3479828" y="1576490"/>
              <a:chExt cx="609547" cy="406403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3479828" y="1576490"/>
                <a:ext cx="25400" cy="4064013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063975" y="1576544"/>
                <a:ext cx="25400" cy="406398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3245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8575" y="22408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76184" y="2231835"/>
            <a:ext cx="1081514" cy="1081503"/>
            <a:chOff x="6151344" y="2031647"/>
            <a:chExt cx="1081514" cy="1081503"/>
          </a:xfrm>
        </p:grpSpPr>
        <p:grpSp>
          <p:nvGrpSpPr>
            <p:cNvPr id="10" name="Group 9"/>
            <p:cNvGrpSpPr/>
            <p:nvPr/>
          </p:nvGrpSpPr>
          <p:grpSpPr>
            <a:xfrm>
              <a:off x="6628673" y="2031647"/>
              <a:ext cx="162225" cy="1081503"/>
              <a:chOff x="3479800" y="610902"/>
              <a:chExt cx="609600" cy="40640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479800" y="610902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4064001" y="610902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6611000" y="2031240"/>
              <a:ext cx="162201" cy="1081514"/>
              <a:chOff x="3479820" y="2250818"/>
              <a:chExt cx="609547" cy="4064037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3479820" y="2250818"/>
                <a:ext cx="25400" cy="4064018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063967" y="2250874"/>
                <a:ext cx="25400" cy="4063981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1200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78575" y="53080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72436" y="5310174"/>
            <a:ext cx="1081511" cy="1081503"/>
            <a:chOff x="6147596" y="5109986"/>
            <a:chExt cx="1081511" cy="1081503"/>
          </a:xfrm>
        </p:grpSpPr>
        <p:grpSp>
          <p:nvGrpSpPr>
            <p:cNvPr id="18" name="Group 17"/>
            <p:cNvGrpSpPr/>
            <p:nvPr/>
          </p:nvGrpSpPr>
          <p:grpSpPr>
            <a:xfrm>
              <a:off x="6594874" y="5109986"/>
              <a:ext cx="162226" cy="1081503"/>
              <a:chOff x="3479806" y="703560"/>
              <a:chExt cx="609606" cy="40640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3479806" y="703560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064013" y="703560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rot="5400000">
              <a:off x="6607251" y="5084928"/>
              <a:ext cx="162202" cy="1081511"/>
              <a:chOff x="3479826" y="2137932"/>
              <a:chExt cx="609549" cy="4064033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3479826" y="2137932"/>
                <a:ext cx="25400" cy="4064013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063975" y="2137984"/>
                <a:ext cx="25400" cy="406398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1283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8575" y="22408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76187" y="2231835"/>
            <a:ext cx="1081515" cy="1081503"/>
            <a:chOff x="6001937" y="1882237"/>
            <a:chExt cx="1081515" cy="1081503"/>
          </a:xfrm>
        </p:grpSpPr>
        <p:grpSp>
          <p:nvGrpSpPr>
            <p:cNvPr id="10" name="Group 9"/>
            <p:cNvGrpSpPr/>
            <p:nvPr/>
          </p:nvGrpSpPr>
          <p:grpSpPr>
            <a:xfrm>
              <a:off x="6628673" y="1882237"/>
              <a:ext cx="162225" cy="1081503"/>
              <a:chOff x="3479800" y="49462"/>
              <a:chExt cx="609600" cy="40640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479800" y="49462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4064001" y="49462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6461595" y="2031242"/>
              <a:ext cx="162200" cy="1081515"/>
              <a:chOff x="3479818" y="2812260"/>
              <a:chExt cx="609545" cy="406404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3479818" y="2812260"/>
                <a:ext cx="25400" cy="4064025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063963" y="2812317"/>
                <a:ext cx="25400" cy="4063983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11498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78575" y="53080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72441" y="5310174"/>
            <a:ext cx="1081510" cy="1081503"/>
            <a:chOff x="5998191" y="4960576"/>
            <a:chExt cx="1081510" cy="1081503"/>
          </a:xfrm>
        </p:grpSpPr>
        <p:grpSp>
          <p:nvGrpSpPr>
            <p:cNvPr id="18" name="Group 17"/>
            <p:cNvGrpSpPr/>
            <p:nvPr/>
          </p:nvGrpSpPr>
          <p:grpSpPr>
            <a:xfrm>
              <a:off x="6594874" y="4960576"/>
              <a:ext cx="162226" cy="1081503"/>
              <a:chOff x="3479806" y="142120"/>
              <a:chExt cx="609606" cy="40640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3479806" y="142120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064013" y="142120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rot="5400000">
              <a:off x="6457844" y="5084937"/>
              <a:ext cx="162204" cy="1081510"/>
              <a:chOff x="3479824" y="2699374"/>
              <a:chExt cx="609553" cy="4064035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3479824" y="2699374"/>
                <a:ext cx="25400" cy="4064014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063977" y="2699424"/>
                <a:ext cx="25400" cy="4063985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3949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>
            <a:off x="2578100" y="1409700"/>
            <a:ext cx="4038600" cy="40386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5512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303889" y="-318911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878152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824770"/>
              </p:ext>
            </p:extLst>
          </p:nvPr>
        </p:nvGraphicFramePr>
        <p:xfrm>
          <a:off x="1978025" y="1520825"/>
          <a:ext cx="19542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Equation" r:id="rId5" imgW="990600" imgH="203200" progId="Equation.3">
                  <p:embed/>
                </p:oleObj>
              </mc:Choice>
              <mc:Fallback>
                <p:oleObj name="Equation" r:id="rId5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8025" y="1520825"/>
                        <a:ext cx="1954213" cy="4000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603584"/>
              </p:ext>
            </p:extLst>
          </p:nvPr>
        </p:nvGraphicFramePr>
        <p:xfrm>
          <a:off x="2709863" y="3260725"/>
          <a:ext cx="4508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Equation" r:id="rId7" imgW="228600" imgH="203200" progId="Equation.3">
                  <p:embed/>
                </p:oleObj>
              </mc:Choice>
              <mc:Fallback>
                <p:oleObj name="Equation" r:id="rId7" imgW="228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09863" y="3260725"/>
                        <a:ext cx="4508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468274"/>
              </p:ext>
            </p:extLst>
          </p:nvPr>
        </p:nvGraphicFramePr>
        <p:xfrm>
          <a:off x="4478338" y="3306763"/>
          <a:ext cx="4762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Equation" r:id="rId9" imgW="241300" imgH="203200" progId="Equation.3">
                  <p:embed/>
                </p:oleObj>
              </mc:Choice>
              <mc:Fallback>
                <p:oleObj name="Equation" r:id="rId9" imgW="24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78338" y="3306763"/>
                        <a:ext cx="4762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1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8575" y="22408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76187" y="2231835"/>
            <a:ext cx="1081517" cy="1081503"/>
            <a:chOff x="5852527" y="1732827"/>
            <a:chExt cx="1081517" cy="1081503"/>
          </a:xfrm>
        </p:grpSpPr>
        <p:grpSp>
          <p:nvGrpSpPr>
            <p:cNvPr id="10" name="Group 9"/>
            <p:cNvGrpSpPr/>
            <p:nvPr/>
          </p:nvGrpSpPr>
          <p:grpSpPr>
            <a:xfrm>
              <a:off x="6628673" y="1732827"/>
              <a:ext cx="162225" cy="1081503"/>
              <a:chOff x="3479800" y="-511978"/>
              <a:chExt cx="609600" cy="40640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479800" y="-511978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4064001" y="-511978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6312186" y="2031242"/>
              <a:ext cx="162200" cy="1081517"/>
              <a:chOff x="3479814" y="3373700"/>
              <a:chExt cx="609545" cy="406404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3479814" y="3373700"/>
                <a:ext cx="25400" cy="4064022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063959" y="3373761"/>
                <a:ext cx="25400" cy="4063985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502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78575" y="53080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72439" y="5310174"/>
            <a:ext cx="1081510" cy="1081503"/>
            <a:chOff x="5848779" y="4811166"/>
            <a:chExt cx="1081510" cy="1081503"/>
          </a:xfrm>
        </p:grpSpPr>
        <p:grpSp>
          <p:nvGrpSpPr>
            <p:cNvPr id="18" name="Group 17"/>
            <p:cNvGrpSpPr/>
            <p:nvPr/>
          </p:nvGrpSpPr>
          <p:grpSpPr>
            <a:xfrm>
              <a:off x="6594874" y="4811166"/>
              <a:ext cx="162226" cy="1081503"/>
              <a:chOff x="3479806" y="-419320"/>
              <a:chExt cx="609606" cy="40640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3479806" y="-419320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064013" y="-419320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rot="5400000">
              <a:off x="6308429" y="5084954"/>
              <a:ext cx="162209" cy="1081510"/>
              <a:chOff x="3479818" y="3260824"/>
              <a:chExt cx="609563" cy="4064026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3479818" y="3260824"/>
                <a:ext cx="25399" cy="4064006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063982" y="3260864"/>
                <a:ext cx="25399" cy="4063986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9099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8575" y="22408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61246" y="2231835"/>
            <a:ext cx="1102722" cy="1084623"/>
            <a:chOff x="5688176" y="1568476"/>
            <a:chExt cx="1102722" cy="1084623"/>
          </a:xfrm>
        </p:grpSpPr>
        <p:grpSp>
          <p:nvGrpSpPr>
            <p:cNvPr id="10" name="Group 9"/>
            <p:cNvGrpSpPr/>
            <p:nvPr/>
          </p:nvGrpSpPr>
          <p:grpSpPr>
            <a:xfrm>
              <a:off x="6628673" y="1568476"/>
              <a:ext cx="162225" cy="1081503"/>
              <a:chOff x="3479800" y="-1129562"/>
              <a:chExt cx="609600" cy="40640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479800" y="-1129562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4064001" y="-1129562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6147835" y="2031241"/>
              <a:ext cx="162199" cy="1081518"/>
              <a:chOff x="3479812" y="3991286"/>
              <a:chExt cx="609543" cy="4064047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3479812" y="3991286"/>
                <a:ext cx="25400" cy="406402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063955" y="3991349"/>
                <a:ext cx="25400" cy="4063984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0994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0" y="173038"/>
            <a:ext cx="6549260" cy="66623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78575" y="5308045"/>
            <a:ext cx="1081503" cy="10815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57493" y="5310174"/>
            <a:ext cx="1081512" cy="1081503"/>
            <a:chOff x="5684423" y="4646815"/>
            <a:chExt cx="1081512" cy="1081503"/>
          </a:xfrm>
        </p:grpSpPr>
        <p:grpSp>
          <p:nvGrpSpPr>
            <p:cNvPr id="18" name="Group 17"/>
            <p:cNvGrpSpPr/>
            <p:nvPr/>
          </p:nvGrpSpPr>
          <p:grpSpPr>
            <a:xfrm>
              <a:off x="6594874" y="4646815"/>
              <a:ext cx="162226" cy="1081503"/>
              <a:chOff x="3479806" y="-1036904"/>
              <a:chExt cx="609606" cy="40640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3479806" y="-1036904"/>
                <a:ext cx="25399" cy="4064000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064013" y="-1036904"/>
                <a:ext cx="25399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rot="5400000">
              <a:off x="6144074" y="5084958"/>
              <a:ext cx="162209" cy="1081512"/>
              <a:chOff x="3479818" y="3878412"/>
              <a:chExt cx="609561" cy="4064026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H="1">
                <a:off x="3479818" y="3878412"/>
                <a:ext cx="25400" cy="4064006"/>
              </a:xfrm>
              <a:prstGeom prst="line">
                <a:avLst/>
              </a:prstGeom>
              <a:ln w="1905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063980" y="3878452"/>
                <a:ext cx="25399" cy="4063986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878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6303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Related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75741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Xiaobai</a:t>
            </a:r>
            <a:r>
              <a:rPr lang="en-US" dirty="0"/>
              <a:t> Sun, Enrique S. Quintana, Gregorio Quintana, and Robert van de Geijn. </a:t>
            </a:r>
            <a:r>
              <a:rPr lang="en-US" dirty="0" smtClean="0"/>
              <a:t>A </a:t>
            </a:r>
            <a:r>
              <a:rPr lang="en-US" dirty="0" smtClean="0"/>
              <a:t>Note on Parallel Matrix Inversion. </a:t>
            </a:r>
            <a:r>
              <a:rPr lang="en-US" i="1" dirty="0" smtClean="0"/>
              <a:t>SIAM </a:t>
            </a:r>
            <a:r>
              <a:rPr lang="en-US" i="1" dirty="0" smtClean="0"/>
              <a:t>Journal on Scientific Computing </a:t>
            </a:r>
            <a:r>
              <a:rPr lang="en-US" dirty="0" smtClean="0"/>
              <a:t>, Vol. 22, No. 5, pp. 1762--1771. (2001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Most of our publications since 2000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97" y="-29882"/>
            <a:ext cx="3979044" cy="68580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3232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Express algorithms at the level of abstraction at which one reasons.</a:t>
            </a:r>
          </a:p>
          <a:p>
            <a:r>
              <a:rPr lang="en-US" dirty="0" smtClean="0"/>
              <a:t>Teach abstraction early</a:t>
            </a:r>
          </a:p>
          <a:p>
            <a:pPr lvl="1"/>
            <a:r>
              <a:rPr lang="en-US" dirty="0" smtClean="0"/>
              <a:t>Linear Algebra: Foundations to Frontiers (LAFF)</a:t>
            </a:r>
          </a:p>
          <a:p>
            <a:pPr lvl="2"/>
            <a:r>
              <a:rPr lang="en-US" dirty="0" smtClean="0"/>
              <a:t>Maggie Myers and </a:t>
            </a:r>
            <a:r>
              <a:rPr lang="en-US" dirty="0" err="1" smtClean="0"/>
              <a:t>RvdG</a:t>
            </a:r>
            <a:endParaRPr lang="en-US" dirty="0" smtClean="0"/>
          </a:p>
          <a:p>
            <a:pPr lvl="2"/>
            <a:r>
              <a:rPr lang="en-US" dirty="0" smtClean="0"/>
              <a:t>Introductory linear algebra course</a:t>
            </a:r>
          </a:p>
          <a:p>
            <a:pPr lvl="2"/>
            <a:r>
              <a:rPr lang="en-US" dirty="0" smtClean="0"/>
              <a:t>Massive Open Online Course offered by </a:t>
            </a:r>
            <a:r>
              <a:rPr lang="en-US" dirty="0" err="1" smtClean="0">
                <a:hlinkClick r:id="rId2" action="ppaction://hlinkfile"/>
              </a:rPr>
              <a:t>edX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900 page “Notes to LAFF With” (PDF) available from </a:t>
            </a:r>
            <a:r>
              <a:rPr lang="en-US" dirty="0" smtClean="0">
                <a:hlinkClick r:id="rId3" action="ppaction://hlinkfile"/>
              </a:rPr>
              <a:t>ulaff.net</a:t>
            </a:r>
            <a:endParaRPr lang="en-US" dirty="0" smtClean="0"/>
          </a:p>
          <a:p>
            <a:pPr lvl="1"/>
            <a:r>
              <a:rPr lang="en-US" dirty="0" smtClean="0"/>
              <a:t>LAFF– Notes on Numerical Linear Algebra</a:t>
            </a:r>
            <a:endParaRPr lang="en-US" dirty="0"/>
          </a:p>
          <a:p>
            <a:pPr lvl="2"/>
            <a:r>
              <a:rPr lang="en-US" dirty="0" smtClean="0"/>
              <a:t>Graduate numerical linear algebra course.</a:t>
            </a:r>
            <a:endParaRPr lang="en-US" dirty="0"/>
          </a:p>
          <a:p>
            <a:pPr lvl="2"/>
            <a:r>
              <a:rPr lang="en-US" dirty="0" smtClean="0"/>
              <a:t>Available from </a:t>
            </a:r>
            <a:r>
              <a:rPr lang="en-US" dirty="0">
                <a:hlinkClick r:id="rId3" action="ppaction://hlinkfile"/>
              </a:rPr>
              <a:t>ulaff.net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5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Methodology</a:t>
            </a:r>
          </a:p>
          <a:p>
            <a:r>
              <a:rPr lang="en-US" dirty="0" smtClean="0"/>
              <a:t>APIs</a:t>
            </a:r>
          </a:p>
          <a:p>
            <a:r>
              <a:rPr lang="en-US" dirty="0" err="1" smtClean="0"/>
              <a:t>libflame</a:t>
            </a:r>
            <a:endParaRPr lang="en-US" dirty="0" smtClean="0"/>
          </a:p>
          <a:p>
            <a:r>
              <a:rPr lang="en-US" dirty="0" smtClean="0"/>
              <a:t>Full LAPACK functionality</a:t>
            </a:r>
          </a:p>
          <a:p>
            <a:r>
              <a:rPr lang="en-US" dirty="0" smtClean="0"/>
              <a:t>Elemental</a:t>
            </a:r>
          </a:p>
          <a:p>
            <a:r>
              <a:rPr lang="en-US" dirty="0" smtClean="0"/>
              <a:t>BLIS</a:t>
            </a:r>
            <a:endParaRPr lang="en-US" dirty="0" smtClean="0"/>
          </a:p>
          <a:p>
            <a:r>
              <a:rPr lang="en-US" dirty="0" err="1" smtClean="0"/>
              <a:t>DxT</a:t>
            </a:r>
            <a:r>
              <a:rPr lang="en-US" dirty="0" smtClean="0"/>
              <a:t>/</a:t>
            </a:r>
            <a:r>
              <a:rPr lang="en-US" dirty="0" err="1" smtClean="0"/>
              <a:t>DxTer</a:t>
            </a:r>
            <a:endParaRPr lang="en-US" dirty="0" smtClean="0"/>
          </a:p>
          <a:p>
            <a:r>
              <a:rPr lang="en-US" dirty="0" smtClean="0"/>
              <a:t>Lessons/Conclusion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5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3" y="1157111"/>
            <a:ext cx="7898634" cy="44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3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she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02" y="0"/>
            <a:ext cx="5744921" cy="74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2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rkshe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70" y="124383"/>
            <a:ext cx="5428615" cy="70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6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>
            <a:off x="2578100" y="1409700"/>
            <a:ext cx="4038600" cy="40386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5512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303889" y="-318911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0423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379904"/>
              </p:ext>
            </p:extLst>
          </p:nvPr>
        </p:nvGraphicFramePr>
        <p:xfrm>
          <a:off x="1978025" y="1520825"/>
          <a:ext cx="19542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0" name="Equation" r:id="rId5" imgW="990600" imgH="203200" progId="Equation.3">
                  <p:embed/>
                </p:oleObj>
              </mc:Choice>
              <mc:Fallback>
                <p:oleObj name="Equation" r:id="rId5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8025" y="1520825"/>
                        <a:ext cx="1954213" cy="4000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556509"/>
              </p:ext>
            </p:extLst>
          </p:nvPr>
        </p:nvGraphicFramePr>
        <p:xfrm>
          <a:off x="2159000" y="3236913"/>
          <a:ext cx="1550988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1" name="Equation" r:id="rId7" imgW="787400" imgH="228600" progId="Equation.3">
                  <p:embed/>
                </p:oleObj>
              </mc:Choice>
              <mc:Fallback>
                <p:oleObj name="Equation" r:id="rId7" imgW="787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59000" y="3236913"/>
                        <a:ext cx="1550988" cy="4492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327752"/>
              </p:ext>
            </p:extLst>
          </p:nvPr>
        </p:nvGraphicFramePr>
        <p:xfrm>
          <a:off x="4478338" y="3306763"/>
          <a:ext cx="4762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2" name="Equation" r:id="rId9" imgW="241300" imgH="203200" progId="Equation.3">
                  <p:embed/>
                </p:oleObj>
              </mc:Choice>
              <mc:Fallback>
                <p:oleObj name="Equation" r:id="rId9" imgW="24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78338" y="3306763"/>
                        <a:ext cx="4762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980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SDMovieTake1Fa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674384"/>
            <a:ext cx="10387763" cy="58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4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invariant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loop invariant is a predicate that is </a:t>
            </a:r>
            <a:r>
              <a:rPr lang="en-US" i="1" dirty="0"/>
              <a:t>true</a:t>
            </a:r>
            <a:r>
              <a:rPr lang="en-US" dirty="0"/>
              <a:t> before and after </a:t>
            </a:r>
            <a:r>
              <a:rPr lang="en-US" dirty="0" smtClean="0"/>
              <a:t>each iteration </a:t>
            </a:r>
            <a:r>
              <a:rPr lang="en-US" dirty="0"/>
              <a:t>of the loop.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810233" y="3066764"/>
            <a:ext cx="2999771" cy="3106424"/>
            <a:chOff x="2540000" y="1397000"/>
            <a:chExt cx="4064000" cy="4100689"/>
          </a:xfrm>
        </p:grpSpPr>
        <p:sp>
          <p:nvSpPr>
            <p:cNvPr id="4" name="Rectangle 3"/>
            <p:cNvSpPr/>
            <p:nvPr/>
          </p:nvSpPr>
          <p:spPr>
            <a:xfrm>
              <a:off x="2540000" y="1397000"/>
              <a:ext cx="4064000" cy="4064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4318000" y="1433689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4559300" y="1141589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121188" y="3556556"/>
            <a:ext cx="6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78375" y="3556556"/>
            <a:ext cx="6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239" y="5073463"/>
            <a:ext cx="6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40584" y="5009703"/>
            <a:ext cx="972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artially</a:t>
            </a:r>
          </a:p>
          <a:p>
            <a:r>
              <a:rPr lang="en-US" dirty="0" smtClean="0"/>
              <a:t>updated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3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invariant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loop invariant is a predicate that is </a:t>
            </a:r>
            <a:r>
              <a:rPr lang="en-US" i="1" dirty="0"/>
              <a:t>true</a:t>
            </a:r>
            <a:r>
              <a:rPr lang="en-US" dirty="0"/>
              <a:t> before and after </a:t>
            </a:r>
            <a:r>
              <a:rPr lang="en-US" dirty="0" smtClean="0"/>
              <a:t>each iteration </a:t>
            </a:r>
            <a:r>
              <a:rPr lang="en-US" dirty="0"/>
              <a:t>of the loop.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958865" y="2823584"/>
            <a:ext cx="3068932" cy="3106424"/>
            <a:chOff x="2958865" y="2823584"/>
            <a:chExt cx="3068932" cy="3106424"/>
          </a:xfrm>
        </p:grpSpPr>
        <p:grpSp>
          <p:nvGrpSpPr>
            <p:cNvPr id="7" name="Group 6"/>
            <p:cNvGrpSpPr/>
            <p:nvPr/>
          </p:nvGrpSpPr>
          <p:grpSpPr>
            <a:xfrm>
              <a:off x="2958865" y="2823584"/>
              <a:ext cx="2999771" cy="3106424"/>
              <a:chOff x="2540000" y="1397000"/>
              <a:chExt cx="4064000" cy="410068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540000" y="1397000"/>
                <a:ext cx="4064000" cy="4064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 flipH="1">
                <a:off x="4318000" y="1433689"/>
                <a:ext cx="25400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rot="5400000" flipH="1">
                <a:off x="4559300" y="1141589"/>
                <a:ext cx="25400" cy="4064000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5026333" y="3313376"/>
              <a:ext cx="299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*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18448" y="3159488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</a:t>
              </a:r>
              <a:r>
                <a:rPr lang="en-US" sz="2800" baseline="-25000" dirty="0" smtClean="0"/>
                <a:t>TL</a:t>
              </a:r>
              <a:endParaRPr lang="en-US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2220" y="4770965"/>
              <a:ext cx="5693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</a:t>
              </a:r>
              <a:r>
                <a:rPr lang="en-US" sz="2800" baseline="-25000" dirty="0"/>
                <a:t>B</a:t>
              </a:r>
              <a:r>
                <a:rPr lang="en-US" sz="2800" baseline="-25000" dirty="0" smtClean="0"/>
                <a:t>L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04248" y="4801775"/>
              <a:ext cx="17235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A</a:t>
              </a:r>
              <a:r>
                <a:rPr lang="en-US" sz="2800" baseline="-25000" dirty="0" smtClean="0"/>
                <a:t>BR - </a:t>
              </a:r>
              <a:r>
                <a:rPr lang="en-US" sz="2800" dirty="0" smtClean="0"/>
                <a:t>L</a:t>
              </a:r>
              <a:r>
                <a:rPr lang="en-US" sz="2800" baseline="-25000" dirty="0" smtClean="0"/>
                <a:t>BL</a:t>
              </a:r>
              <a:r>
                <a:rPr lang="en-US" sz="2800" dirty="0" smtClean="0"/>
                <a:t>L</a:t>
              </a:r>
              <a:r>
                <a:rPr lang="en-US" sz="2800" baseline="-25000" dirty="0" smtClean="0"/>
                <a:t>BL</a:t>
              </a:r>
              <a:r>
                <a:rPr lang="en-US" sz="2800" baseline="30000" dirty="0" smtClean="0"/>
                <a:t>T</a:t>
              </a:r>
              <a:endParaRPr lang="en-US" sz="28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83675" y="6120018"/>
            <a:ext cx="7344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Important: We can determine the loop invariant a priori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91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SDMovieTake1Fa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7091" y="2283185"/>
            <a:ext cx="7396611" cy="4160594"/>
          </a:xfrm>
          <a:prstGeom prst="rect">
            <a:avLst/>
          </a:prstGeom>
        </p:spPr>
      </p:pic>
      <p:pic>
        <p:nvPicPr>
          <p:cNvPr id="5" name="Picture 4" descr="Chol_unb_var3_ws 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96" y="0"/>
            <a:ext cx="529936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Chol_unb_var3_ws 4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96" y="200538"/>
            <a:ext cx="5299364" cy="6858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 descr="Chol_unb_var3_ws 5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96" y="0"/>
            <a:ext cx="5299364" cy="6858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 descr="Chol_unb_var3_ws 6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96" y="0"/>
            <a:ext cx="5299364" cy="6858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 descr="Chol_unb_var3_ws 7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96" y="0"/>
            <a:ext cx="5299364" cy="6858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" name="Picture 9" descr="Chol_unb_var3_ws 8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26" y="0"/>
            <a:ext cx="5299364" cy="6858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1" name="Picture 10" descr="Chol_unb_var3_ws 9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96" y="0"/>
            <a:ext cx="5299364" cy="6858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2" name="Picture 11" descr="Chol_unb_var3_ws 10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26" y="0"/>
            <a:ext cx="5299364" cy="6858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3" name="Picture 12" descr="Chol_unb_var3_ws 1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26" y="0"/>
            <a:ext cx="5299364" cy="6858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4" name="Picture 13" descr="CholWorksheet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49" y="0"/>
            <a:ext cx="5440458" cy="704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5" name="Picture 14" descr="Chol_unb_var3_ws 12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96" y="0"/>
            <a:ext cx="5299364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6" name="TextBox 15"/>
          <p:cNvSpPr txBox="1"/>
          <p:nvPr/>
        </p:nvSpPr>
        <p:spPr>
          <a:xfrm>
            <a:off x="0" y="0"/>
            <a:ext cx="36732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Weapon of </a:t>
            </a:r>
          </a:p>
          <a:p>
            <a:r>
              <a:rPr lang="en-US" sz="3200" dirty="0" smtClean="0"/>
              <a:t>Math Induction</a:t>
            </a:r>
          </a:p>
          <a:p>
            <a:r>
              <a:rPr lang="en-US" sz="3200" dirty="0" smtClean="0"/>
              <a:t>for </a:t>
            </a:r>
            <a:r>
              <a:rPr lang="en-US" sz="3200" dirty="0" smtClean="0"/>
              <a:t>the War on Error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299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l_unb_var3_ws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0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ol_unb_var3_ws 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l_unb_var3_ws 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8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l_unb_var3_ws 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l_unb_var3_ws 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l_unb_var3_ws 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0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>
            <a:off x="2578100" y="1409700"/>
            <a:ext cx="4038600" cy="40386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5512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303889" y="-318911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16474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191340"/>
              </p:ext>
            </p:extLst>
          </p:nvPr>
        </p:nvGraphicFramePr>
        <p:xfrm>
          <a:off x="1978025" y="1520825"/>
          <a:ext cx="19542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" name="Equation" r:id="rId5" imgW="990600" imgH="203200" progId="Equation.3">
                  <p:embed/>
                </p:oleObj>
              </mc:Choice>
              <mc:Fallback>
                <p:oleObj name="Equation" r:id="rId5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8025" y="1520825"/>
                        <a:ext cx="1954213" cy="4000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359822"/>
              </p:ext>
            </p:extLst>
          </p:nvPr>
        </p:nvGraphicFramePr>
        <p:xfrm>
          <a:off x="2159000" y="3236913"/>
          <a:ext cx="1550988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" name="Equation" r:id="rId7" imgW="787400" imgH="228600" progId="Equation.3">
                  <p:embed/>
                </p:oleObj>
              </mc:Choice>
              <mc:Fallback>
                <p:oleObj name="Equation" r:id="rId7" imgW="787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59000" y="3236913"/>
                        <a:ext cx="1550988" cy="4492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030452"/>
              </p:ext>
            </p:extLst>
          </p:nvPr>
        </p:nvGraphicFramePr>
        <p:xfrm>
          <a:off x="3994150" y="3900488"/>
          <a:ext cx="21796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6" name="Equation" r:id="rId9" imgW="1104900" imgH="228600" progId="Equation.3">
                  <p:embed/>
                </p:oleObj>
              </mc:Choice>
              <mc:Fallback>
                <p:oleObj name="Equation" r:id="rId9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94150" y="3900488"/>
                        <a:ext cx="2179638" cy="4508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515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l_unb_var3_ws 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71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l_unb_var3_ws 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l_unb_var3_ws 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09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olWorkshe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81" y="126529"/>
            <a:ext cx="5440458" cy="704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7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l_unb_var3_ws 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l_unb_var3_ws 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976" y="-3541773"/>
            <a:ext cx="11412481" cy="147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Systematic is the Methodology?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what about more complex matrix computations?</a:t>
            </a:r>
          </a:p>
          <a:p>
            <a:pPr lvl="1"/>
            <a:r>
              <a:rPr lang="en-US" dirty="0" smtClean="0"/>
              <a:t>They may involve many matrices.</a:t>
            </a:r>
          </a:p>
          <a:p>
            <a:r>
              <a:rPr lang="en-US" dirty="0" smtClean="0"/>
              <a:t>Can the method be automated</a:t>
            </a:r>
            <a:r>
              <a:rPr lang="en-US" dirty="0"/>
              <a:t>?</a:t>
            </a:r>
            <a:endParaRPr lang="en-US" dirty="0" smtClean="0"/>
          </a:p>
          <a:p>
            <a:r>
              <a:rPr lang="en-US" dirty="0" smtClean="0"/>
              <a:t>Diego </a:t>
            </a:r>
            <a:r>
              <a:rPr lang="en-US" dirty="0" err="1"/>
              <a:t>Fabregat-Traver</a:t>
            </a:r>
            <a:r>
              <a:rPr lang="en-US" dirty="0"/>
              <a:t> and Paolo </a:t>
            </a:r>
            <a:r>
              <a:rPr lang="en-US" dirty="0" err="1" smtClean="0"/>
              <a:t>Bientinesi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Cl1ck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6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1ck-demo-pa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2788" y="418809"/>
            <a:ext cx="10447712" cy="58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9259"/>
            <a:ext cx="8229600" cy="4525963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800000"/>
                </a:solidFill>
              </a:rPr>
              <a:t>John A. Gunnels. A Systematic Approach to the Design and Analysis of Linear Algebra Algorithms. Ph.D. Dissertation. Nov. 2001</a:t>
            </a:r>
          </a:p>
          <a:p>
            <a:r>
              <a:rPr lang="en-US" sz="1800" dirty="0" smtClean="0">
                <a:effectLst/>
              </a:rPr>
              <a:t>John Gunnels, Fred G. </a:t>
            </a:r>
            <a:r>
              <a:rPr lang="en-US" sz="1800" dirty="0" err="1" smtClean="0">
                <a:effectLst/>
              </a:rPr>
              <a:t>Gustavson</a:t>
            </a:r>
            <a:r>
              <a:rPr lang="en-US" sz="1800" dirty="0" smtClean="0">
                <a:effectLst/>
              </a:rPr>
              <a:t>, Greg M. Henry, Robert A. van de Geijn</a:t>
            </a:r>
            <a:r>
              <a:rPr lang="en-US" sz="1800" dirty="0" smtClean="0"/>
              <a:t>. FLAME: Formal Linear Algebra Methods Environment</a:t>
            </a:r>
            <a:r>
              <a:rPr lang="en-US" sz="1800" dirty="0" smtClean="0">
                <a:effectLst/>
              </a:rPr>
              <a:t>, ACM Transactions on Mathematical Software (TOMS), 2001</a:t>
            </a:r>
          </a:p>
          <a:p>
            <a:r>
              <a:rPr lang="en-US" sz="1800" dirty="0" smtClean="0">
                <a:effectLst/>
              </a:rPr>
              <a:t>Paolo </a:t>
            </a:r>
            <a:r>
              <a:rPr lang="en-US" sz="1800" dirty="0" err="1" smtClean="0">
                <a:effectLst/>
              </a:rPr>
              <a:t>Bientinesi</a:t>
            </a:r>
            <a:r>
              <a:rPr lang="en-US" sz="1800" dirty="0" smtClean="0">
                <a:effectLst/>
              </a:rPr>
              <a:t>, John A. Gunnels, Margaret E. Myers, Enrique S. Quintana-Orti, Robert A. van de Geijn. </a:t>
            </a:r>
            <a:r>
              <a:rPr lang="en-US" sz="1800" dirty="0" smtClean="0"/>
              <a:t>The science of deriving dense linear algebra algorithms. </a:t>
            </a:r>
            <a:r>
              <a:rPr lang="en-US" sz="1800" dirty="0" smtClean="0">
                <a:effectLst/>
              </a:rPr>
              <a:t>ACM Transactions on Mathematical Software (TOMS), 2005</a:t>
            </a:r>
          </a:p>
          <a:p>
            <a:r>
              <a:rPr lang="en-US" sz="1800" b="1" dirty="0" smtClean="0">
                <a:solidFill>
                  <a:srgbClr val="800000"/>
                </a:solidFill>
              </a:rPr>
              <a:t>Paolo </a:t>
            </a:r>
            <a:r>
              <a:rPr lang="en-US" sz="1800" b="1" dirty="0" err="1" smtClean="0">
                <a:solidFill>
                  <a:srgbClr val="800000"/>
                </a:solidFill>
              </a:rPr>
              <a:t>Bientinesi</a:t>
            </a:r>
            <a:r>
              <a:rPr lang="en-US" sz="1800" b="1" dirty="0" smtClean="0">
                <a:solidFill>
                  <a:srgbClr val="800000"/>
                </a:solidFill>
              </a:rPr>
              <a:t>. Mechanical Derivation and Systematic Analysis of Correct Linear Algebra Algorithms. Ph.D. Dissertation. Aug. 2006</a:t>
            </a:r>
          </a:p>
          <a:p>
            <a:r>
              <a:rPr lang="en-US" sz="1800" dirty="0"/>
              <a:t>Robert A. van de Geijn and Enrique S. Quintana-</a:t>
            </a:r>
            <a:r>
              <a:rPr lang="en-US" sz="1800" dirty="0" err="1" smtClean="0"/>
              <a:t>Orti</a:t>
            </a:r>
            <a:r>
              <a:rPr lang="en-US" sz="1800" dirty="0" smtClean="0"/>
              <a:t>. The Science of Programming Matrix Computations. </a:t>
            </a:r>
            <a:r>
              <a:rPr lang="en-US" sz="1800" dirty="0" err="1" smtClean="0"/>
              <a:t>www.lulu.com</a:t>
            </a:r>
            <a:r>
              <a:rPr lang="en-US" sz="1800" dirty="0" smtClean="0"/>
              <a:t> , 2008 </a:t>
            </a:r>
          </a:p>
          <a:p>
            <a:r>
              <a:rPr lang="en-US" sz="1800" dirty="0" smtClean="0"/>
              <a:t>Paolo </a:t>
            </a:r>
            <a:r>
              <a:rPr lang="en-US" sz="1800" dirty="0" err="1" smtClean="0"/>
              <a:t>Bientinesi</a:t>
            </a:r>
            <a:r>
              <a:rPr lang="en-US" sz="1800" dirty="0" smtClean="0"/>
              <a:t>, John Gunnels, Maggie Myers, Enrique Quintana-</a:t>
            </a:r>
            <a:r>
              <a:rPr lang="en-US" sz="1800" dirty="0" err="1" smtClean="0"/>
              <a:t>Orti</a:t>
            </a:r>
            <a:r>
              <a:rPr lang="en-US" sz="1800" dirty="0" smtClean="0"/>
              <a:t>, Tyler Rhodes, Robert van de Geijn, and Field Van Zee. Deriving Linear Algebra Libraries. Formal Aspects of Computing. 2012</a:t>
            </a:r>
          </a:p>
          <a:p>
            <a:r>
              <a:rPr lang="en-US" sz="1800" b="1" dirty="0" err="1">
                <a:solidFill>
                  <a:srgbClr val="800000"/>
                </a:solidFill>
              </a:rPr>
              <a:t>Tze</a:t>
            </a:r>
            <a:r>
              <a:rPr lang="en-US" sz="1800" b="1" dirty="0">
                <a:solidFill>
                  <a:srgbClr val="800000"/>
                </a:solidFill>
              </a:rPr>
              <a:t> </a:t>
            </a:r>
            <a:r>
              <a:rPr lang="en-US" sz="1800" b="1" dirty="0" err="1">
                <a:solidFill>
                  <a:srgbClr val="800000"/>
                </a:solidFill>
              </a:rPr>
              <a:t>Meng</a:t>
            </a:r>
            <a:r>
              <a:rPr lang="en-US" sz="1800" b="1" dirty="0">
                <a:solidFill>
                  <a:srgbClr val="800000"/>
                </a:solidFill>
              </a:rPr>
              <a:t> Low. A Calculus of Loop Invariants for Dense Linear Algebra Optimization.  Computer Science. December </a:t>
            </a:r>
            <a:r>
              <a:rPr lang="en-US" sz="1800" b="1" dirty="0" smtClean="0">
                <a:solidFill>
                  <a:srgbClr val="800000"/>
                </a:solidFill>
              </a:rPr>
              <a:t>2013.</a:t>
            </a:r>
          </a:p>
          <a:p>
            <a:r>
              <a:rPr lang="en-US" sz="1800" b="1" dirty="0" smtClean="0">
                <a:solidFill>
                  <a:srgbClr val="800000"/>
                </a:solidFill>
              </a:rPr>
              <a:t>…</a:t>
            </a:r>
          </a:p>
          <a:p>
            <a:endParaRPr lang="en-US" sz="1100" dirty="0" smtClean="0">
              <a:effectLst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1377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Notation facilitates formal derivation of algorithms.</a:t>
            </a:r>
          </a:p>
          <a:p>
            <a:r>
              <a:rPr lang="en-US" dirty="0"/>
              <a:t>Yes, it is systematic to the point where it has been </a:t>
            </a:r>
            <a:r>
              <a:rPr lang="en-US" dirty="0" smtClean="0"/>
              <a:t>automated.</a:t>
            </a:r>
          </a:p>
          <a:p>
            <a:r>
              <a:rPr lang="en-US" dirty="0" smtClean="0"/>
              <a:t>Embrace </a:t>
            </a:r>
            <a:r>
              <a:rPr lang="en-US" dirty="0" smtClean="0"/>
              <a:t>goal-oriented programming!</a:t>
            </a:r>
          </a:p>
          <a:p>
            <a:pPr lvl="1"/>
            <a:r>
              <a:rPr lang="en-US" dirty="0" smtClean="0"/>
              <a:t>Watch </a:t>
            </a:r>
            <a:r>
              <a:rPr lang="en-US" dirty="0" smtClean="0"/>
              <a:t>video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“Weapons of Math Induction for the War on Error” </a:t>
            </a:r>
            <a:r>
              <a:rPr lang="en-US" dirty="0" smtClean="0">
                <a:hlinkClick r:id="rId2"/>
              </a:rPr>
              <a:t>VIDEO</a:t>
            </a:r>
            <a:r>
              <a:rPr lang="en-US" dirty="0" smtClean="0"/>
              <a:t>  </a:t>
            </a:r>
            <a:r>
              <a:rPr lang="en-US" dirty="0" smtClean="0">
                <a:hlinkClick r:id="rId3"/>
              </a:rPr>
              <a:t>SLIDE</a:t>
            </a:r>
            <a:r>
              <a:rPr lang="en-US" dirty="0" smtClean="0"/>
              <a:t>S</a:t>
            </a:r>
          </a:p>
          <a:p>
            <a:pPr lvl="1"/>
            <a:r>
              <a:rPr lang="en-US" dirty="0" smtClean="0"/>
              <a:t>Read 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RvdG</a:t>
            </a:r>
            <a:r>
              <a:rPr lang="en-US" dirty="0" smtClean="0"/>
              <a:t> and Quintana. 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smtClean="0">
                <a:hlinkClick r:id="rId4"/>
              </a:rPr>
              <a:t>The Science of Programming Matrix Computations.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lulu.com</a:t>
            </a:r>
            <a:r>
              <a:rPr lang="en-US" dirty="0" smtClean="0"/>
              <a:t>, 2008.</a:t>
            </a:r>
          </a:p>
          <a:p>
            <a:pPr lvl="1"/>
            <a:r>
              <a:rPr lang="en-US" dirty="0" smtClean="0"/>
              <a:t>Take LAFF – Programming for Correctness</a:t>
            </a:r>
          </a:p>
          <a:p>
            <a:pPr lvl="2"/>
            <a:r>
              <a:rPr lang="en-US" dirty="0" smtClean="0"/>
              <a:t>Maggie Myers and </a:t>
            </a:r>
            <a:r>
              <a:rPr lang="en-US" dirty="0" err="1" smtClean="0"/>
              <a:t>RvdG</a:t>
            </a:r>
            <a:endParaRPr lang="en-US" dirty="0"/>
          </a:p>
          <a:p>
            <a:pPr lvl="2"/>
            <a:r>
              <a:rPr lang="en-US" dirty="0" smtClean="0"/>
              <a:t>New MOOC to be offered in Spring 2017.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7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>
            <a:off x="2578100" y="1409700"/>
            <a:ext cx="4038600" cy="40386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0000" y="1397000"/>
            <a:ext cx="4064000" cy="4064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551289" y="1397000"/>
            <a:ext cx="609600" cy="4064000"/>
            <a:chOff x="3479800" y="1397000"/>
            <a:chExt cx="609600" cy="4064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127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5400000">
            <a:off x="4303889" y="-318911"/>
            <a:ext cx="609600" cy="4064000"/>
            <a:chOff x="3479800" y="1397000"/>
            <a:chExt cx="609600" cy="40640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3479800" y="1397000"/>
              <a:ext cx="25400" cy="406400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4000" y="1397000"/>
              <a:ext cx="25400" cy="4064000"/>
            </a:xfrm>
            <a:prstGeom prst="line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516805" y="1505056"/>
            <a:ext cx="68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81033" y="3444710"/>
            <a:ext cx="68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6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Notation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APIs</a:t>
            </a:r>
          </a:p>
          <a:p>
            <a:r>
              <a:rPr lang="en-US" dirty="0" err="1" smtClean="0"/>
              <a:t>libflame</a:t>
            </a:r>
            <a:endParaRPr lang="en-US" dirty="0" smtClean="0"/>
          </a:p>
          <a:p>
            <a:r>
              <a:rPr lang="en-US" dirty="0" smtClean="0"/>
              <a:t>Full LAPACK functionality</a:t>
            </a:r>
          </a:p>
          <a:p>
            <a:r>
              <a:rPr lang="en-US" dirty="0" smtClean="0"/>
              <a:t>Elemental</a:t>
            </a:r>
          </a:p>
          <a:p>
            <a:r>
              <a:rPr lang="en-US" dirty="0" smtClean="0"/>
              <a:t>BLIS</a:t>
            </a:r>
            <a:endParaRPr lang="en-US" dirty="0" smtClean="0"/>
          </a:p>
          <a:p>
            <a:r>
              <a:rPr lang="en-US" dirty="0" err="1" smtClean="0"/>
              <a:t>DxT</a:t>
            </a:r>
            <a:r>
              <a:rPr lang="en-US" dirty="0" smtClean="0"/>
              <a:t>/</a:t>
            </a:r>
            <a:r>
              <a:rPr lang="en-US" dirty="0" err="1" smtClean="0"/>
              <a:t>DxTer</a:t>
            </a:r>
            <a:endParaRPr lang="en-US" dirty="0" smtClean="0"/>
          </a:p>
          <a:p>
            <a:r>
              <a:rPr lang="en-US" dirty="0" smtClean="0"/>
              <a:t>Lessons/Conclusion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5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Algorithms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translate correct algorithms to correct code?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2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395" y="229669"/>
            <a:ext cx="9628434" cy="63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3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parkCho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9177" y="857250"/>
            <a:ext cx="95175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1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48" y="1036130"/>
            <a:ext cx="6031949" cy="4809648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755" y="493643"/>
            <a:ext cx="5229783" cy="53201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04419" y="886844"/>
            <a:ext cx="4926429" cy="974437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1237202"/>
            <a:ext cx="4663686" cy="72173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78084" y="2200691"/>
            <a:ext cx="4652763" cy="124815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2232653"/>
            <a:ext cx="5772151" cy="103006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78084" y="4368538"/>
            <a:ext cx="4652763" cy="103924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" y="4631305"/>
            <a:ext cx="5772151" cy="96261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2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SDMatla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61582" y="216161"/>
            <a:ext cx="10523893" cy="5919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655" y="1041082"/>
            <a:ext cx="4691643" cy="47726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15842" y="3624023"/>
            <a:ext cx="4478870" cy="102917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8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099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38943" y="5483413"/>
            <a:ext cx="1777997" cy="47812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82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099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38943" y="5483413"/>
            <a:ext cx="1777997" cy="47812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0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John Gunnels, Fred G. </a:t>
            </a:r>
            <a:r>
              <a:rPr lang="en-US" dirty="0" err="1"/>
              <a:t>Gustavson</a:t>
            </a:r>
            <a:r>
              <a:rPr lang="en-US" dirty="0"/>
              <a:t>, Greg M. Henry, Robert A. van de Geijn. FLAME: Formal Linear Algebra Methods Environment, ACM Transactions on Mathematical Software (TOMS), 2001</a:t>
            </a:r>
          </a:p>
          <a:p>
            <a:r>
              <a:rPr lang="en-US" dirty="0" smtClean="0">
                <a:effectLst/>
              </a:rPr>
              <a:t>Paolo Bientinesi, Enrique S. Quintana-Orti, Robert A. van de Geijn. </a:t>
            </a:r>
            <a:r>
              <a:rPr lang="en-US" dirty="0" smtClean="0"/>
              <a:t>Representing linear algebra algorithms in code: the FLAME application program interfaces</a:t>
            </a:r>
            <a:r>
              <a:rPr lang="en-US" b="1" dirty="0" smtClean="0"/>
              <a:t>. </a:t>
            </a:r>
            <a:r>
              <a:rPr lang="en-US" dirty="0" smtClean="0">
                <a:effectLst/>
              </a:rPr>
              <a:t>ACM Transactions on Mathematical Software (TOMS), 2005</a:t>
            </a:r>
          </a:p>
          <a:p>
            <a:r>
              <a:rPr lang="en-US" dirty="0" smtClean="0"/>
              <a:t>Margaret Myers, Pierce van de Geijn, Robert van de Geijn.  Linear Algebra: Foundations to Frontiers - Notes to LAFF.  (MOOC) offered by </a:t>
            </a:r>
            <a:r>
              <a:rPr lang="en-US" dirty="0" err="1" smtClean="0"/>
              <a:t>edX</a:t>
            </a:r>
            <a:r>
              <a:rPr lang="en-US" dirty="0" smtClean="0"/>
              <a:t> </a:t>
            </a:r>
          </a:p>
          <a:p>
            <a:r>
              <a:rPr lang="en-US" dirty="0"/>
              <a:t>Field G. Van </a:t>
            </a:r>
            <a:r>
              <a:rPr lang="en-US" dirty="0" smtClean="0"/>
              <a:t>Zee. </a:t>
            </a:r>
            <a:r>
              <a:rPr lang="en-US" dirty="0" err="1" smtClean="0"/>
              <a:t>libflame</a:t>
            </a:r>
            <a:r>
              <a:rPr lang="en-US" dirty="0"/>
              <a:t>: The Complete </a:t>
            </a:r>
            <a:r>
              <a:rPr lang="en-US" dirty="0" smtClean="0"/>
              <a:t>Reference. </a:t>
            </a:r>
            <a:r>
              <a:rPr lang="en-US" dirty="0" err="1" smtClean="0"/>
              <a:t>www.lulu.com</a:t>
            </a:r>
            <a:r>
              <a:rPr lang="en-US" dirty="0" smtClean="0"/>
              <a:t>, </a:t>
            </a:r>
            <a:r>
              <a:rPr lang="en-US" dirty="0"/>
              <a:t>2009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API </a:t>
            </a:r>
            <a:r>
              <a:rPr lang="en-US" dirty="0" smtClean="0"/>
              <a:t>as a Domain </a:t>
            </a:r>
            <a:r>
              <a:rPr lang="en-US" dirty="0" smtClean="0"/>
              <a:t>Specific Language (DSL) .</a:t>
            </a:r>
          </a:p>
          <a:p>
            <a:r>
              <a:rPr lang="en-US" dirty="0" smtClean="0"/>
              <a:t>Notation for algorithms should mirror how we reason.</a:t>
            </a:r>
          </a:p>
          <a:p>
            <a:r>
              <a:rPr lang="en-US" dirty="0" smtClean="0"/>
              <a:t>Implementations in code should reflect the algorithm.</a:t>
            </a:r>
          </a:p>
          <a:p>
            <a:r>
              <a:rPr lang="en-US" dirty="0" smtClean="0"/>
              <a:t>Approach is language agnostic: API can be created for most (any?) language.</a:t>
            </a:r>
          </a:p>
        </p:txBody>
      </p:sp>
    </p:spTree>
    <p:extLst>
      <p:ext uri="{BB962C8B-B14F-4D97-AF65-F5344CB8AC3E}">
        <p14:creationId xmlns:p14="http://schemas.microsoft.com/office/powerpoint/2010/main" val="32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17199</TotalTime>
  <Words>2951</Words>
  <Application>Microsoft Macintosh PowerPoint</Application>
  <PresentationFormat>On-screen Show (4:3)</PresentationFormat>
  <Paragraphs>546</Paragraphs>
  <Slides>150</Slides>
  <Notes>1</Notes>
  <HiddenSlides>35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2" baseType="lpstr">
      <vt:lpstr>Office Theme</vt:lpstr>
      <vt:lpstr>Equation</vt:lpstr>
      <vt:lpstr>Intelligent Design of  Scientific Software</vt:lpstr>
      <vt:lpstr>Show Me the Performance…</vt:lpstr>
      <vt:lpstr>Motivation</vt:lpstr>
      <vt:lpstr>Blocked Right-looking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State-of-the-Art in 1980</vt:lpstr>
      <vt:lpstr>The State-of-the-Art in 1990</vt:lpstr>
      <vt:lpstr>DLA State-of-the-Art in 1996</vt:lpstr>
      <vt:lpstr>ScaLAPACK Cholesky Factorization</vt:lpstr>
      <vt:lpstr>Parallel Linear Algebra Package (PLAPACK)</vt:lpstr>
      <vt:lpstr>PLAPACK Cholesky Factorization</vt:lpstr>
      <vt:lpstr>PowerPoint Presentation</vt:lpstr>
      <vt:lpstr>PLAPACK Innovations</vt:lpstr>
      <vt:lpstr>Two Decades of Research and Development</vt:lpstr>
      <vt:lpstr>PLAPACK’s Legacy: 1996 - 2016</vt:lpstr>
      <vt:lpstr>What lessons can we learn?</vt:lpstr>
      <vt:lpstr>Overview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Publications</vt:lpstr>
      <vt:lpstr>Summary</vt:lpstr>
      <vt:lpstr>Overview</vt:lpstr>
      <vt:lpstr>PowerPoint Presentation</vt:lpstr>
      <vt:lpstr>PowerPoint Presentation</vt:lpstr>
      <vt:lpstr>PowerPoint Presentation</vt:lpstr>
      <vt:lpstr>PowerPoint Presentation</vt:lpstr>
      <vt:lpstr>Loop invariant</vt:lpstr>
      <vt:lpstr>Loop invariant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Systematic is the Methodology?</vt:lpstr>
      <vt:lpstr>PowerPoint Presentation</vt:lpstr>
      <vt:lpstr>Related Publications</vt:lpstr>
      <vt:lpstr>Summary</vt:lpstr>
      <vt:lpstr>Overview</vt:lpstr>
      <vt:lpstr>Representing Algorithms in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Publications</vt:lpstr>
      <vt:lpstr>Summary</vt:lpstr>
      <vt:lpstr>Overview</vt:lpstr>
      <vt:lpstr>libflame</vt:lpstr>
      <vt:lpstr>Related Publications</vt:lpstr>
      <vt:lpstr>Speak the Language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Publications</vt:lpstr>
      <vt:lpstr>Rank-revealing QR Factorization</vt:lpstr>
      <vt:lpstr>Summary</vt:lpstr>
      <vt:lpstr>Overview</vt:lpstr>
      <vt:lpstr>Full LAPACK Functionality/Compatibility</vt:lpstr>
      <vt:lpstr>Full LAPACK Functionality/Compatibility</vt:lpstr>
      <vt:lpstr>Summary</vt:lpstr>
      <vt:lpstr>Overview</vt:lpstr>
      <vt:lpstr>Elemental</vt:lpstr>
      <vt:lpstr>PowerPoint Presentation</vt:lpstr>
      <vt:lpstr>PowerPoint Presentation</vt:lpstr>
      <vt:lpstr>Related Publications</vt:lpstr>
      <vt:lpstr>Summary</vt:lpstr>
      <vt:lpstr>Overview</vt:lpstr>
      <vt:lpstr>BLAS-Like Library Instantiation Framework</vt:lpstr>
      <vt:lpstr>PowerPoint Presentation</vt:lpstr>
      <vt:lpstr>Intel Xeon “Dunnington” (one core)  </vt:lpstr>
      <vt:lpstr>Intel Xeon Phi</vt:lpstr>
      <vt:lpstr>Intel Xeon Phi</vt:lpstr>
      <vt:lpstr>Playing Legos with BLIS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Publications</vt:lpstr>
      <vt:lpstr>Summary</vt:lpstr>
      <vt:lpstr>Overview</vt:lpstr>
      <vt:lpstr>PowerPoint Presentation</vt:lpstr>
      <vt:lpstr>Design-by-Transformation (DxT)</vt:lpstr>
      <vt:lpstr>Related Publications</vt:lpstr>
      <vt:lpstr>Summary</vt:lpstr>
      <vt:lpstr>Overview</vt:lpstr>
      <vt:lpstr>Conclusion</vt:lpstr>
      <vt:lpstr>Sponsors</vt:lpstr>
      <vt:lpstr>Software Infrastructure for Sustained Innovation</vt:lpstr>
      <vt:lpstr>The Team</vt:lpstr>
    </vt:vector>
  </TitlesOfParts>
  <Company>UT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Science of High-Performance Computing</dc:title>
  <dc:creator>Robert van de Geijn</dc:creator>
  <cp:lastModifiedBy>Robert van de Geijn</cp:lastModifiedBy>
  <cp:revision>167</cp:revision>
  <dcterms:created xsi:type="dcterms:W3CDTF">2015-09-22T15:14:17Z</dcterms:created>
  <dcterms:modified xsi:type="dcterms:W3CDTF">2016-02-25T04:52:56Z</dcterms:modified>
</cp:coreProperties>
</file>